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49"/>
  </p:notesMasterIdLst>
  <p:sldIdLst>
    <p:sldId id="258" r:id="rId2"/>
    <p:sldId id="290" r:id="rId3"/>
    <p:sldId id="291" r:id="rId4"/>
    <p:sldId id="336" r:id="rId5"/>
    <p:sldId id="345" r:id="rId6"/>
    <p:sldId id="337" r:id="rId7"/>
    <p:sldId id="338" r:id="rId8"/>
    <p:sldId id="339" r:id="rId9"/>
    <p:sldId id="340" r:id="rId10"/>
    <p:sldId id="341" r:id="rId11"/>
    <p:sldId id="342" r:id="rId12"/>
    <p:sldId id="343" r:id="rId13"/>
    <p:sldId id="344" r:id="rId14"/>
    <p:sldId id="302" r:id="rId15"/>
    <p:sldId id="299" r:id="rId16"/>
    <p:sldId id="303" r:id="rId17"/>
    <p:sldId id="304" r:id="rId18"/>
    <p:sldId id="305" r:id="rId19"/>
    <p:sldId id="306" r:id="rId20"/>
    <p:sldId id="307" r:id="rId21"/>
    <p:sldId id="308" r:id="rId22"/>
    <p:sldId id="309" r:id="rId23"/>
    <p:sldId id="310" r:id="rId24"/>
    <p:sldId id="332" r:id="rId25"/>
    <p:sldId id="311" r:id="rId26"/>
    <p:sldId id="312" r:id="rId27"/>
    <p:sldId id="313" r:id="rId28"/>
    <p:sldId id="314" r:id="rId29"/>
    <p:sldId id="315" r:id="rId30"/>
    <p:sldId id="316" r:id="rId31"/>
    <p:sldId id="317" r:id="rId32"/>
    <p:sldId id="335" r:id="rId33"/>
    <p:sldId id="318" r:id="rId34"/>
    <p:sldId id="319" r:id="rId35"/>
    <p:sldId id="320" r:id="rId36"/>
    <p:sldId id="321" r:id="rId37"/>
    <p:sldId id="322" r:id="rId38"/>
    <p:sldId id="323" r:id="rId39"/>
    <p:sldId id="324" r:id="rId40"/>
    <p:sldId id="325" r:id="rId41"/>
    <p:sldId id="333" r:id="rId42"/>
    <p:sldId id="334" r:id="rId43"/>
    <p:sldId id="326" r:id="rId44"/>
    <p:sldId id="327" r:id="rId45"/>
    <p:sldId id="328" r:id="rId46"/>
    <p:sldId id="329" r:id="rId47"/>
    <p:sldId id="330" r:id="rId4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CAC8EC-092A-4D1D-9810-F9D2265FA1AE}" v="3" dt="2022-10-14T16:33:12.42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5" autoAdjust="0"/>
    <p:restoredTop sz="92895" autoAdjust="0"/>
  </p:normalViewPr>
  <p:slideViewPr>
    <p:cSldViewPr>
      <p:cViewPr varScale="1">
        <p:scale>
          <a:sx n="77" d="100"/>
          <a:sy n="77" d="100"/>
        </p:scale>
        <p:origin x="902" y="264"/>
      </p:cViewPr>
      <p:guideLst>
        <p:guide orient="horz" pos="2160"/>
        <p:guide pos="2880"/>
      </p:guideLst>
    </p:cSldViewPr>
  </p:slideViewPr>
  <p:outlineViewPr>
    <p:cViewPr>
      <p:scale>
        <a:sx n="33" d="100"/>
        <a:sy n="33" d="100"/>
      </p:scale>
      <p:origin x="0" y="1494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huel Salazar" userId="b42227e5266220d9" providerId="LiveId" clId="{34CAC8EC-092A-4D1D-9810-F9D2265FA1AE}"/>
    <pc:docChg chg="custSel modSld">
      <pc:chgData name="Nahuel Salazar" userId="b42227e5266220d9" providerId="LiveId" clId="{34CAC8EC-092A-4D1D-9810-F9D2265FA1AE}" dt="2022-10-14T16:32:00.773" v="17" actId="27636"/>
      <pc:docMkLst>
        <pc:docMk/>
      </pc:docMkLst>
      <pc:sldChg chg="modSp">
        <pc:chgData name="Nahuel Salazar" userId="b42227e5266220d9" providerId="LiveId" clId="{34CAC8EC-092A-4D1D-9810-F9D2265FA1AE}" dt="2022-10-14T16:32:00.241" v="0"/>
        <pc:sldMkLst>
          <pc:docMk/>
          <pc:sldMk cId="4250523365" sldId="258"/>
        </pc:sldMkLst>
        <pc:spChg chg="mod">
          <ac:chgData name="Nahuel Salazar" userId="b42227e5266220d9" providerId="LiveId" clId="{34CAC8EC-092A-4D1D-9810-F9D2265FA1AE}" dt="2022-10-14T16:32:00.241" v="0"/>
          <ac:spMkLst>
            <pc:docMk/>
            <pc:sldMk cId="4250523365" sldId="258"/>
            <ac:spMk id="4" creationId="{00000000-0000-0000-0000-000000000000}"/>
          </ac:spMkLst>
        </pc:spChg>
        <pc:spChg chg="mod">
          <ac:chgData name="Nahuel Salazar" userId="b42227e5266220d9" providerId="LiveId" clId="{34CAC8EC-092A-4D1D-9810-F9D2265FA1AE}" dt="2022-10-14T16:32:00.241" v="0"/>
          <ac:spMkLst>
            <pc:docMk/>
            <pc:sldMk cId="4250523365" sldId="258"/>
            <ac:spMk id="5" creationId="{00000000-0000-0000-0000-000000000000}"/>
          </ac:spMkLst>
        </pc:spChg>
      </pc:sldChg>
      <pc:sldChg chg="modSp mod">
        <pc:chgData name="Nahuel Salazar" userId="b42227e5266220d9" providerId="LiveId" clId="{34CAC8EC-092A-4D1D-9810-F9D2265FA1AE}" dt="2022-10-14T16:32:00.367" v="1" actId="27636"/>
        <pc:sldMkLst>
          <pc:docMk/>
          <pc:sldMk cId="1931911838" sldId="290"/>
        </pc:sldMkLst>
        <pc:spChg chg="mod">
          <ac:chgData name="Nahuel Salazar" userId="b42227e5266220d9" providerId="LiveId" clId="{34CAC8EC-092A-4D1D-9810-F9D2265FA1AE}" dt="2022-10-14T16:32:00.367" v="1" actId="27636"/>
          <ac:spMkLst>
            <pc:docMk/>
            <pc:sldMk cId="1931911838" sldId="290"/>
            <ac:spMk id="5" creationId="{00000000-0000-0000-0000-000000000000}"/>
          </ac:spMkLst>
        </pc:spChg>
      </pc:sldChg>
      <pc:sldChg chg="modSp mod">
        <pc:chgData name="Nahuel Salazar" userId="b42227e5266220d9" providerId="LiveId" clId="{34CAC8EC-092A-4D1D-9810-F9D2265FA1AE}" dt="2022-10-14T16:32:00.407" v="2" actId="27636"/>
        <pc:sldMkLst>
          <pc:docMk/>
          <pc:sldMk cId="199810175" sldId="291"/>
        </pc:sldMkLst>
        <pc:spChg chg="mod">
          <ac:chgData name="Nahuel Salazar" userId="b42227e5266220d9" providerId="LiveId" clId="{34CAC8EC-092A-4D1D-9810-F9D2265FA1AE}" dt="2022-10-14T16:32:00.407" v="2" actId="27636"/>
          <ac:spMkLst>
            <pc:docMk/>
            <pc:sldMk cId="199810175" sldId="291"/>
            <ac:spMk id="5" creationId="{00000000-0000-0000-0000-000000000000}"/>
          </ac:spMkLst>
        </pc:spChg>
      </pc:sldChg>
      <pc:sldChg chg="modSp mod">
        <pc:chgData name="Nahuel Salazar" userId="b42227e5266220d9" providerId="LiveId" clId="{34CAC8EC-092A-4D1D-9810-F9D2265FA1AE}" dt="2022-10-14T16:32:00.492" v="6" actId="27636"/>
        <pc:sldMkLst>
          <pc:docMk/>
          <pc:sldMk cId="1659369804" sldId="304"/>
        </pc:sldMkLst>
        <pc:spChg chg="mod">
          <ac:chgData name="Nahuel Salazar" userId="b42227e5266220d9" providerId="LiveId" clId="{34CAC8EC-092A-4D1D-9810-F9D2265FA1AE}" dt="2022-10-14T16:32:00.492" v="6" actId="27636"/>
          <ac:spMkLst>
            <pc:docMk/>
            <pc:sldMk cId="1659369804" sldId="304"/>
            <ac:spMk id="5" creationId="{00000000-0000-0000-0000-000000000000}"/>
          </ac:spMkLst>
        </pc:spChg>
      </pc:sldChg>
      <pc:sldChg chg="modSp mod">
        <pc:chgData name="Nahuel Salazar" userId="b42227e5266220d9" providerId="LiveId" clId="{34CAC8EC-092A-4D1D-9810-F9D2265FA1AE}" dt="2022-10-14T16:32:00.539" v="7" actId="27636"/>
        <pc:sldMkLst>
          <pc:docMk/>
          <pc:sldMk cId="3601043090" sldId="309"/>
        </pc:sldMkLst>
        <pc:spChg chg="mod">
          <ac:chgData name="Nahuel Salazar" userId="b42227e5266220d9" providerId="LiveId" clId="{34CAC8EC-092A-4D1D-9810-F9D2265FA1AE}" dt="2022-10-14T16:32:00.539" v="7" actId="27636"/>
          <ac:spMkLst>
            <pc:docMk/>
            <pc:sldMk cId="3601043090" sldId="309"/>
            <ac:spMk id="5" creationId="{00000000-0000-0000-0000-000000000000}"/>
          </ac:spMkLst>
        </pc:spChg>
      </pc:sldChg>
      <pc:sldChg chg="modSp mod">
        <pc:chgData name="Nahuel Salazar" userId="b42227e5266220d9" providerId="LiveId" clId="{34CAC8EC-092A-4D1D-9810-F9D2265FA1AE}" dt="2022-10-14T16:32:00.554" v="8" actId="27636"/>
        <pc:sldMkLst>
          <pc:docMk/>
          <pc:sldMk cId="1247972206" sldId="312"/>
        </pc:sldMkLst>
        <pc:spChg chg="mod">
          <ac:chgData name="Nahuel Salazar" userId="b42227e5266220d9" providerId="LiveId" clId="{34CAC8EC-092A-4D1D-9810-F9D2265FA1AE}" dt="2022-10-14T16:32:00.554" v="8" actId="27636"/>
          <ac:spMkLst>
            <pc:docMk/>
            <pc:sldMk cId="1247972206" sldId="312"/>
            <ac:spMk id="5" creationId="{00000000-0000-0000-0000-000000000000}"/>
          </ac:spMkLst>
        </pc:spChg>
      </pc:sldChg>
      <pc:sldChg chg="modSp mod">
        <pc:chgData name="Nahuel Salazar" userId="b42227e5266220d9" providerId="LiveId" clId="{34CAC8EC-092A-4D1D-9810-F9D2265FA1AE}" dt="2022-10-14T16:32:00.570" v="9" actId="27636"/>
        <pc:sldMkLst>
          <pc:docMk/>
          <pc:sldMk cId="4204610237" sldId="313"/>
        </pc:sldMkLst>
        <pc:spChg chg="mod">
          <ac:chgData name="Nahuel Salazar" userId="b42227e5266220d9" providerId="LiveId" clId="{34CAC8EC-092A-4D1D-9810-F9D2265FA1AE}" dt="2022-10-14T16:32:00.570" v="9" actId="27636"/>
          <ac:spMkLst>
            <pc:docMk/>
            <pc:sldMk cId="4204610237" sldId="313"/>
            <ac:spMk id="5" creationId="{00000000-0000-0000-0000-000000000000}"/>
          </ac:spMkLst>
        </pc:spChg>
      </pc:sldChg>
      <pc:sldChg chg="modSp mod">
        <pc:chgData name="Nahuel Salazar" userId="b42227e5266220d9" providerId="LiveId" clId="{34CAC8EC-092A-4D1D-9810-F9D2265FA1AE}" dt="2022-10-14T16:32:00.601" v="10" actId="27636"/>
        <pc:sldMkLst>
          <pc:docMk/>
          <pc:sldMk cId="792550192" sldId="315"/>
        </pc:sldMkLst>
        <pc:spChg chg="mod">
          <ac:chgData name="Nahuel Salazar" userId="b42227e5266220d9" providerId="LiveId" clId="{34CAC8EC-092A-4D1D-9810-F9D2265FA1AE}" dt="2022-10-14T16:32:00.601" v="10" actId="27636"/>
          <ac:spMkLst>
            <pc:docMk/>
            <pc:sldMk cId="792550192" sldId="315"/>
            <ac:spMk id="5" creationId="{00000000-0000-0000-0000-000000000000}"/>
          </ac:spMkLst>
        </pc:spChg>
      </pc:sldChg>
      <pc:sldChg chg="modSp mod">
        <pc:chgData name="Nahuel Salazar" userId="b42227e5266220d9" providerId="LiveId" clId="{34CAC8EC-092A-4D1D-9810-F9D2265FA1AE}" dt="2022-10-14T16:32:00.617" v="11" actId="27636"/>
        <pc:sldMkLst>
          <pc:docMk/>
          <pc:sldMk cId="3098799766" sldId="318"/>
        </pc:sldMkLst>
        <pc:spChg chg="mod">
          <ac:chgData name="Nahuel Salazar" userId="b42227e5266220d9" providerId="LiveId" clId="{34CAC8EC-092A-4D1D-9810-F9D2265FA1AE}" dt="2022-10-14T16:32:00.617" v="11" actId="27636"/>
          <ac:spMkLst>
            <pc:docMk/>
            <pc:sldMk cId="3098799766" sldId="318"/>
            <ac:spMk id="5" creationId="{00000000-0000-0000-0000-000000000000}"/>
          </ac:spMkLst>
        </pc:spChg>
      </pc:sldChg>
      <pc:sldChg chg="modSp mod">
        <pc:chgData name="Nahuel Salazar" userId="b42227e5266220d9" providerId="LiveId" clId="{34CAC8EC-092A-4D1D-9810-F9D2265FA1AE}" dt="2022-10-14T16:32:00.633" v="12" actId="27636"/>
        <pc:sldMkLst>
          <pc:docMk/>
          <pc:sldMk cId="951771368" sldId="319"/>
        </pc:sldMkLst>
        <pc:spChg chg="mod">
          <ac:chgData name="Nahuel Salazar" userId="b42227e5266220d9" providerId="LiveId" clId="{34CAC8EC-092A-4D1D-9810-F9D2265FA1AE}" dt="2022-10-14T16:32:00.633" v="12" actId="27636"/>
          <ac:spMkLst>
            <pc:docMk/>
            <pc:sldMk cId="951771368" sldId="319"/>
            <ac:spMk id="5" creationId="{00000000-0000-0000-0000-000000000000}"/>
          </ac:spMkLst>
        </pc:spChg>
      </pc:sldChg>
      <pc:sldChg chg="modSp mod">
        <pc:chgData name="Nahuel Salazar" userId="b42227e5266220d9" providerId="LiveId" clId="{34CAC8EC-092A-4D1D-9810-F9D2265FA1AE}" dt="2022-10-14T16:32:00.648" v="13" actId="27636"/>
        <pc:sldMkLst>
          <pc:docMk/>
          <pc:sldMk cId="659290594" sldId="320"/>
        </pc:sldMkLst>
        <pc:spChg chg="mod">
          <ac:chgData name="Nahuel Salazar" userId="b42227e5266220d9" providerId="LiveId" clId="{34CAC8EC-092A-4D1D-9810-F9D2265FA1AE}" dt="2022-10-14T16:32:00.648" v="13" actId="27636"/>
          <ac:spMkLst>
            <pc:docMk/>
            <pc:sldMk cId="659290594" sldId="320"/>
            <ac:spMk id="5" creationId="{00000000-0000-0000-0000-000000000000}"/>
          </ac:spMkLst>
        </pc:spChg>
      </pc:sldChg>
      <pc:sldChg chg="modSp mod">
        <pc:chgData name="Nahuel Salazar" userId="b42227e5266220d9" providerId="LiveId" clId="{34CAC8EC-092A-4D1D-9810-F9D2265FA1AE}" dt="2022-10-14T16:32:00.695" v="14" actId="27636"/>
        <pc:sldMkLst>
          <pc:docMk/>
          <pc:sldMk cId="752737835" sldId="325"/>
        </pc:sldMkLst>
        <pc:spChg chg="mod">
          <ac:chgData name="Nahuel Salazar" userId="b42227e5266220d9" providerId="LiveId" clId="{34CAC8EC-092A-4D1D-9810-F9D2265FA1AE}" dt="2022-10-14T16:32:00.695" v="14" actId="27636"/>
          <ac:spMkLst>
            <pc:docMk/>
            <pc:sldMk cId="752737835" sldId="325"/>
            <ac:spMk id="5" creationId="{00000000-0000-0000-0000-000000000000}"/>
          </ac:spMkLst>
        </pc:spChg>
      </pc:sldChg>
      <pc:sldChg chg="modSp mod">
        <pc:chgData name="Nahuel Salazar" userId="b42227e5266220d9" providerId="LiveId" clId="{34CAC8EC-092A-4D1D-9810-F9D2265FA1AE}" dt="2022-10-14T16:32:00.727" v="15" actId="27636"/>
        <pc:sldMkLst>
          <pc:docMk/>
          <pc:sldMk cId="2518313350" sldId="326"/>
        </pc:sldMkLst>
        <pc:spChg chg="mod">
          <ac:chgData name="Nahuel Salazar" userId="b42227e5266220d9" providerId="LiveId" clId="{34CAC8EC-092A-4D1D-9810-F9D2265FA1AE}" dt="2022-10-14T16:32:00.727" v="15" actId="27636"/>
          <ac:spMkLst>
            <pc:docMk/>
            <pc:sldMk cId="2518313350" sldId="326"/>
            <ac:spMk id="5" creationId="{00000000-0000-0000-0000-000000000000}"/>
          </ac:spMkLst>
        </pc:spChg>
      </pc:sldChg>
      <pc:sldChg chg="modSp mod">
        <pc:chgData name="Nahuel Salazar" userId="b42227e5266220d9" providerId="LiveId" clId="{34CAC8EC-092A-4D1D-9810-F9D2265FA1AE}" dt="2022-10-14T16:32:00.742" v="16" actId="27636"/>
        <pc:sldMkLst>
          <pc:docMk/>
          <pc:sldMk cId="3433626708" sldId="328"/>
        </pc:sldMkLst>
        <pc:spChg chg="mod">
          <ac:chgData name="Nahuel Salazar" userId="b42227e5266220d9" providerId="LiveId" clId="{34CAC8EC-092A-4D1D-9810-F9D2265FA1AE}" dt="2022-10-14T16:32:00.742" v="16" actId="27636"/>
          <ac:spMkLst>
            <pc:docMk/>
            <pc:sldMk cId="3433626708" sldId="328"/>
            <ac:spMk id="6" creationId="{00000000-0000-0000-0000-000000000000}"/>
          </ac:spMkLst>
        </pc:spChg>
      </pc:sldChg>
      <pc:sldChg chg="modSp mod">
        <pc:chgData name="Nahuel Salazar" userId="b42227e5266220d9" providerId="LiveId" clId="{34CAC8EC-092A-4D1D-9810-F9D2265FA1AE}" dt="2022-10-14T16:32:00.773" v="17" actId="27636"/>
        <pc:sldMkLst>
          <pc:docMk/>
          <pc:sldMk cId="3298620408" sldId="330"/>
        </pc:sldMkLst>
        <pc:spChg chg="mod">
          <ac:chgData name="Nahuel Salazar" userId="b42227e5266220d9" providerId="LiveId" clId="{34CAC8EC-092A-4D1D-9810-F9D2265FA1AE}" dt="2022-10-14T16:32:00.773" v="17" actId="27636"/>
          <ac:spMkLst>
            <pc:docMk/>
            <pc:sldMk cId="3298620408" sldId="330"/>
            <ac:spMk id="6" creationId="{00000000-0000-0000-0000-000000000000}"/>
          </ac:spMkLst>
        </pc:spChg>
      </pc:sldChg>
      <pc:sldChg chg="modSp mod">
        <pc:chgData name="Nahuel Salazar" userId="b42227e5266220d9" providerId="LiveId" clId="{34CAC8EC-092A-4D1D-9810-F9D2265FA1AE}" dt="2022-10-14T16:32:00.429" v="3" actId="27636"/>
        <pc:sldMkLst>
          <pc:docMk/>
          <pc:sldMk cId="2030322197" sldId="339"/>
        </pc:sldMkLst>
        <pc:spChg chg="mod">
          <ac:chgData name="Nahuel Salazar" userId="b42227e5266220d9" providerId="LiveId" clId="{34CAC8EC-092A-4D1D-9810-F9D2265FA1AE}" dt="2022-10-14T16:32:00.429" v="3" actId="27636"/>
          <ac:spMkLst>
            <pc:docMk/>
            <pc:sldMk cId="2030322197" sldId="339"/>
            <ac:spMk id="5" creationId="{00000000-0000-0000-0000-000000000000}"/>
          </ac:spMkLst>
        </pc:spChg>
      </pc:sldChg>
      <pc:sldChg chg="modSp mod">
        <pc:chgData name="Nahuel Salazar" userId="b42227e5266220d9" providerId="LiveId" clId="{34CAC8EC-092A-4D1D-9810-F9D2265FA1AE}" dt="2022-10-14T16:32:00.445" v="4" actId="27636"/>
        <pc:sldMkLst>
          <pc:docMk/>
          <pc:sldMk cId="2500443495" sldId="340"/>
        </pc:sldMkLst>
        <pc:spChg chg="mod">
          <ac:chgData name="Nahuel Salazar" userId="b42227e5266220d9" providerId="LiveId" clId="{34CAC8EC-092A-4D1D-9810-F9D2265FA1AE}" dt="2022-10-14T16:32:00.445" v="4" actId="27636"/>
          <ac:spMkLst>
            <pc:docMk/>
            <pc:sldMk cId="2500443495" sldId="340"/>
            <ac:spMk id="5" creationId="{00000000-0000-0000-0000-000000000000}"/>
          </ac:spMkLst>
        </pc:spChg>
      </pc:sldChg>
      <pc:sldChg chg="modSp mod">
        <pc:chgData name="Nahuel Salazar" userId="b42227e5266220d9" providerId="LiveId" clId="{34CAC8EC-092A-4D1D-9810-F9D2265FA1AE}" dt="2022-10-14T16:32:00.461" v="5" actId="27636"/>
        <pc:sldMkLst>
          <pc:docMk/>
          <pc:sldMk cId="4183658255" sldId="343"/>
        </pc:sldMkLst>
        <pc:spChg chg="mod">
          <ac:chgData name="Nahuel Salazar" userId="b42227e5266220d9" providerId="LiveId" clId="{34CAC8EC-092A-4D1D-9810-F9D2265FA1AE}" dt="2022-10-14T16:32:00.461" v="5" actId="27636"/>
          <ac:spMkLst>
            <pc:docMk/>
            <pc:sldMk cId="4183658255" sldId="343"/>
            <ac:spMk id="5" creationId="{00000000-0000-0000-0000-000000000000}"/>
          </ac:spMkLst>
        </pc:spChg>
      </pc:sldChg>
      <pc:sldChg chg="modSp">
        <pc:chgData name="Nahuel Salazar" userId="b42227e5266220d9" providerId="LiveId" clId="{34CAC8EC-092A-4D1D-9810-F9D2265FA1AE}" dt="2022-10-14T16:32:00.241" v="0"/>
        <pc:sldMkLst>
          <pc:docMk/>
          <pc:sldMk cId="4162540985" sldId="345"/>
        </pc:sldMkLst>
        <pc:picChg chg="mod">
          <ac:chgData name="Nahuel Salazar" userId="b42227e5266220d9" providerId="LiveId" clId="{34CAC8EC-092A-4D1D-9810-F9D2265FA1AE}" dt="2022-10-14T16:32:00.241" v="0"/>
          <ac:picMkLst>
            <pc:docMk/>
            <pc:sldMk cId="4162540985" sldId="345"/>
            <ac:picMk id="7" creationId="{00000000-0000-0000-0000-000000000000}"/>
          </ac:picMkLst>
        </pc:picChg>
      </pc:sldChg>
    </pc:docChg>
  </pc:docChgLst>
</pc:chgInfo>
</file>

<file path=ppt/media/image1.jpeg>
</file>

<file path=ppt/media/image10.jpeg>
</file>

<file path=ppt/media/image11.png>
</file>

<file path=ppt/media/image2.jpe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AR"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CA4F0F-4FAD-41B3-A72F-E0A5A4AE1339}" type="datetimeFigureOut">
              <a:rPr lang="es-AR" smtClean="0"/>
              <a:t>14/10/2022</a:t>
            </a:fld>
            <a:endParaRPr lang="es-AR"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AR"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AR"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290C42-5423-4105-9918-BA0E3678071E}" type="slidenum">
              <a:rPr lang="es-AR" smtClean="0"/>
              <a:t>‹Nº›</a:t>
            </a:fld>
            <a:endParaRPr lang="es-AR" dirty="0"/>
          </a:p>
        </p:txBody>
      </p:sp>
    </p:spTree>
    <p:extLst>
      <p:ext uri="{BB962C8B-B14F-4D97-AF65-F5344CB8AC3E}">
        <p14:creationId xmlns:p14="http://schemas.microsoft.com/office/powerpoint/2010/main" val="3837685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AR" sz="1200" kern="1200" dirty="0">
                <a:solidFill>
                  <a:schemeClr val="tx1"/>
                </a:solidFill>
                <a:effectLst/>
                <a:latin typeface="+mn-lt"/>
                <a:ea typeface="+mn-ea"/>
                <a:cs typeface="+mn-cs"/>
              </a:rPr>
              <a:t>Chips, microprocesadores y microcontroladores // Longitud de palabra // Capacidad de direccionamiento // </a:t>
            </a:r>
            <a:r>
              <a:rPr lang="es-AR" sz="1200" kern="1200" dirty="0" err="1">
                <a:solidFill>
                  <a:schemeClr val="tx1"/>
                </a:solidFill>
                <a:effectLst/>
                <a:latin typeface="+mn-lt"/>
                <a:ea typeface="+mn-ea"/>
                <a:cs typeface="+mn-cs"/>
              </a:rPr>
              <a:t>Nú</a:t>
            </a:r>
            <a:r>
              <a:rPr lang="es-AR" sz="1200" kern="1200" dirty="0">
                <a:solidFill>
                  <a:schemeClr val="tx1"/>
                </a:solidFill>
                <a:effectLst/>
                <a:latin typeface="+mn-lt"/>
                <a:ea typeface="+mn-ea"/>
                <a:cs typeface="+mn-cs"/>
              </a:rPr>
              <a:t>-mero de instrucciones // Número de registros internos // Diferencia entre UC cableada y </a:t>
            </a:r>
            <a:r>
              <a:rPr lang="es-AR" sz="1200" kern="1200" dirty="0" err="1">
                <a:solidFill>
                  <a:schemeClr val="tx1"/>
                </a:solidFill>
                <a:effectLst/>
                <a:latin typeface="+mn-lt"/>
                <a:ea typeface="+mn-ea"/>
                <a:cs typeface="+mn-cs"/>
              </a:rPr>
              <a:t>microprogramada</a:t>
            </a:r>
            <a:r>
              <a:rPr lang="es-AR" sz="1200" kern="1200" dirty="0">
                <a:solidFill>
                  <a:schemeClr val="tx1"/>
                </a:solidFill>
                <a:effectLst/>
                <a:latin typeface="+mn-lt"/>
                <a:ea typeface="+mn-ea"/>
                <a:cs typeface="+mn-cs"/>
              </a:rPr>
              <a:t>. // Descripción de registros internos en arquitecturas de 16, 32 y 64 bits // Registros y modos de direccionamiento // Velocidad del microprocesador // Pipeline // Capacidad de interrupción: Interrupciones externas, internas, excepciones; Vector de interrupciones; Servicio de interrupciones; Pila // Alimentación // Tecnología: CISC; RISC; EPIC</a:t>
            </a:r>
            <a:r>
              <a:rPr lang="es-ES" sz="1200" kern="1200" dirty="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Referencias:</a:t>
            </a:r>
          </a:p>
          <a:p>
            <a:pPr marL="171450" indent="-171450">
              <a:buFont typeface="Arial" panose="020B0604020202020204" pitchFamily="34" charset="0"/>
              <a:buChar char="•"/>
            </a:pPr>
            <a:r>
              <a:rPr lang="es-ES" sz="1200" kern="1200" dirty="0">
                <a:solidFill>
                  <a:schemeClr val="tx1"/>
                </a:solidFill>
                <a:effectLst/>
                <a:latin typeface="+mn-lt"/>
                <a:ea typeface="+mn-ea"/>
                <a:cs typeface="+mn-cs"/>
              </a:rPr>
              <a:t>http://es.slideshare.net/Champi12/arquitectura-de-computadoras-patricia-quiroga (Unidad 8)</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a:t>
            </a:fld>
            <a:endParaRPr lang="es-AR"/>
          </a:p>
        </p:txBody>
      </p:sp>
    </p:spTree>
    <p:extLst>
      <p:ext uri="{BB962C8B-B14F-4D97-AF65-F5344CB8AC3E}">
        <p14:creationId xmlns:p14="http://schemas.microsoft.com/office/powerpoint/2010/main" val="3836970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Todos los registros pueden ser empleados con instrucciones que los afecten en su totalidad, AX, o que afecten la parte alta, AH, o la baja, AL.</a:t>
            </a:r>
          </a:p>
          <a:p>
            <a:endParaRPr lang="es-AR" baseline="0" dirty="0"/>
          </a:p>
          <a:p>
            <a:r>
              <a:rPr lang="es-AR" baseline="0" dirty="0"/>
              <a:t>La tabla muestra los registros de cálculo de 16 bits.</a:t>
            </a:r>
          </a:p>
          <a:p>
            <a:endParaRPr lang="es-AR" baseline="0" dirty="0"/>
          </a:p>
          <a:p>
            <a:r>
              <a:rPr lang="es-AR" baseline="0" dirty="0"/>
              <a:t>En particular, los registros de cálculo en arquitecturas de 32 bits se utilizan de forma análoga a los presentados, excepto que tienen el doble de capacidad de almacenamiento. Estos registros son capaces de soportar datos de 8, 16 y 32 bits. </a:t>
            </a:r>
          </a:p>
          <a:p>
            <a:r>
              <a:rPr lang="es-AR" baseline="0" dirty="0"/>
              <a:t>Los cuatro registros de cálculo en una IA-32 son EAX (acumulador), EBX (base), ECX (contador) y EDX (datos).</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Durante la fase de búsqueda de instrucción se utilizaba el registro CS como base y el registro OP, generando una “dirección segmentada” con los valores del par CS:IP, para así obtener la dirección física “dentro” del segmento de código.</a:t>
            </a:r>
          </a:p>
          <a:p>
            <a:endParaRPr lang="es-AR" baseline="0" dirty="0"/>
          </a:p>
          <a:p>
            <a:r>
              <a:rPr lang="es-AR" baseline="0" dirty="0"/>
              <a:t>Las instrucciones de referencia a dato alojado en un segmento de dato utilizan los registros DS y ES y el campo DATA de la instrucción de ejecución (DS:DATA y ES:DATA)</a:t>
            </a:r>
          </a:p>
          <a:p>
            <a:endParaRPr lang="es-AR" baseline="0" dirty="0"/>
          </a:p>
          <a:p>
            <a:pPr algn="just"/>
            <a:r>
              <a:rPr lang="es-AR" baseline="0" dirty="0"/>
              <a:t>En las arquitecturas IA-32 se utilizan registros EIP y ESP de 32 bits para instrucciones y pila, respectivamente, mientras que para dato los registros de segmento son cuatro: DS, ES, FS y GS, utilizando el campo EDATA como desplazamiento. Esto permite a cada programa asociarse a un segmento de código, uno de pila y 4 para contener sus datos como máximo.</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Por ejemplo, </a:t>
            </a:r>
            <a:r>
              <a:rPr lang="el-GR" dirty="0"/>
              <a:t>μ</a:t>
            </a:r>
            <a:r>
              <a:rPr lang="es-AR" dirty="0"/>
              <a:t>P de</a:t>
            </a:r>
            <a:r>
              <a:rPr lang="es-AR" baseline="0" dirty="0"/>
              <a:t> tecnologías CISC difieren respecto de los de tecnología RISC.</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Recordar que en la unidad “Diseño de una computadora digital”, se describió un ciclo de instrucción para las n instrucciones de un programa</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El programa se halla almacenado en un segmento de código, cuya base es 1531. La primera instrucción es de transferencia y está ubicada a partir del desplazamiento 0100 respecto de 15310 (recordar que el cálculo de dirección física en modo 16bits multiplica por 16 en decimal o 10 en hexadecimal, en consecuencia 1531.10=15310)</a:t>
            </a:r>
          </a:p>
          <a:p>
            <a:pPr marL="228600" indent="-228600">
              <a:buFont typeface="+mj-lt"/>
              <a:buAutoNum type="arabicPeriod"/>
            </a:pPr>
            <a:r>
              <a:rPr lang="es-AR" baseline="0" dirty="0"/>
              <a:t>La primer instrucción ocupa cuatro bytes 0100, 0101, 0102 y 0103; los dos primeros corresponden al código de operación 8B1E y los dos últimos al campo DATA almacenado según la convención </a:t>
            </a:r>
            <a:r>
              <a:rPr lang="es-AR" i="1" baseline="0" dirty="0"/>
              <a:t>little endian</a:t>
            </a:r>
            <a:r>
              <a:rPr lang="es-AR" baseline="0" dirty="0"/>
              <a:t> 0002 (o almacenamiento invertido que es equivalente a 0200). En una instrucción que requiere la lectura de un dato de memoria alojado en el desplazamiento 0200 y su carga posterior en el registro general BX, el modo de direccionamiento sería directo.</a:t>
            </a:r>
          </a:p>
          <a:p>
            <a:pPr marL="228600" indent="-228600">
              <a:buFont typeface="+mj-lt"/>
              <a:buAutoNum type="arabicPeriod"/>
            </a:pPr>
            <a:r>
              <a:rPr lang="es-AR" baseline="0" dirty="0"/>
              <a:t>La segunda instrucción es aritmética, comienza en el byte 0104 y ocupa dos bytes, el 0104 y el 0105 que corresponden al código de operación 0307. Su ejecución suma al registro general AX el valor de BX (los corchetes de la instrucción indican “contenido de”) y no accede a memoria para buscar dato; </a:t>
            </a:r>
            <a:r>
              <a:rPr lang="es-AR" u="sng" baseline="0" dirty="0"/>
              <a:t>el modo de direccionamiento sería directo de registro</a:t>
            </a:r>
            <a:r>
              <a:rPr lang="es-AR" baseline="0" dirty="0"/>
              <a:t>.</a:t>
            </a:r>
          </a:p>
          <a:p>
            <a:pPr marL="228600" indent="-228600">
              <a:buFont typeface="+mj-lt"/>
              <a:buAutoNum type="arabicPeriod"/>
            </a:pPr>
            <a:r>
              <a:rPr lang="es-AR" baseline="0" dirty="0"/>
              <a:t>La tercera instrucción es de desplazamiento, comienza en el byte 0106 y ocupa 2 bytes, el 0106 y 0107, correspondientes al código de operación D1E0, que permite desplazar 1 bit a la izquierda (</a:t>
            </a:r>
            <a:r>
              <a:rPr lang="es-AR" i="1" baseline="0" dirty="0"/>
              <a:t>shift left</a:t>
            </a:r>
            <a:r>
              <a:rPr lang="es-AR" baseline="0" dirty="0"/>
              <a:t>) el registro AX, y, por lo tanto, no accede a la búsqueda de un dato en memoria principal, </a:t>
            </a:r>
            <a:r>
              <a:rPr lang="es-AR" u="sng" baseline="0" dirty="0"/>
              <a:t>el modo de direccionamiento sería inmediato a registro</a:t>
            </a:r>
            <a:r>
              <a:rPr lang="es-AR" baseline="0" dirty="0"/>
              <a:t>.</a:t>
            </a:r>
          </a:p>
          <a:p>
            <a:pPr marL="228600" indent="-228600">
              <a:buFont typeface="+mj-lt"/>
              <a:buAutoNum type="arabicPeriod"/>
            </a:pPr>
            <a:r>
              <a:rPr lang="es-AR" baseline="0" dirty="0"/>
              <a:t>La cuarta instrucción es aritmética. Comienza en el byte 0108 y ocupa 3 bytes, el 0108, el 0109 y el 010A, donde los 2 primeros corresponden al código de operación 83C3 que efectúa la suma del valor 02 al registro BX; no accede a memoria para obtener el dato y pertenece al </a:t>
            </a:r>
            <a:r>
              <a:rPr lang="es-AR" u="sng" baseline="0" dirty="0"/>
              <a:t>modo de direccionamiento inmediato a registro</a:t>
            </a:r>
            <a:r>
              <a:rPr lang="es-AR" baseline="0" dirty="0"/>
              <a:t>.</a:t>
            </a:r>
          </a:p>
          <a:p>
            <a:pPr marL="228600" indent="-228600">
              <a:buFont typeface="+mj-lt"/>
              <a:buAutoNum type="arabicPeriod"/>
            </a:pPr>
            <a:endParaRPr lang="es-AR" baseline="0" dirty="0"/>
          </a:p>
          <a:p>
            <a:pPr marL="0" indent="0">
              <a:buFont typeface="+mj-lt"/>
              <a:buNone/>
            </a:pPr>
            <a:r>
              <a:rPr lang="es-AR" baseline="0" dirty="0"/>
              <a:t>Tener en cuenta que el programa no tiene sentido lógico, pues es una rutina de un programa mayor.</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La BIU se encarga de controlar la transferencia entre el entorno (en este caso la memoria principal) y el microprocesador, y a su vez “entrega” las instrucciones a la unidad de decodificación a medida que se necesiten.</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La tabla indica la secuencia de llenado y vaciado de la cola de 6 </a:t>
            </a:r>
            <a:r>
              <a:rPr lang="es-AR" i="1" baseline="0" dirty="0"/>
              <a:t>bytes</a:t>
            </a:r>
            <a:r>
              <a:rPr lang="es-AR" baseline="0" dirty="0"/>
              <a:t> de a 2 </a:t>
            </a:r>
            <a:r>
              <a:rPr lang="es-AR" i="1" baseline="0" dirty="0"/>
              <a:t>bytes</a:t>
            </a:r>
            <a:r>
              <a:rPr lang="es-AR" baseline="0" dirty="0"/>
              <a:t>.</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La tabla muestra las etapas de ejecución de la rutina de ejemplo. </a:t>
            </a:r>
          </a:p>
          <a:p>
            <a:endParaRPr lang="es-AR" baseline="0" dirty="0"/>
          </a:p>
          <a:p>
            <a:r>
              <a:rPr lang="es-AR" baseline="0" dirty="0"/>
              <a:t>Cómo se observa en la tabla, la unidad de decodificación (en adelante DECO) solicita a la BIU 2 </a:t>
            </a:r>
            <a:r>
              <a:rPr lang="es-AR" i="1" baseline="0" dirty="0"/>
              <a:t>bytes</a:t>
            </a:r>
            <a:r>
              <a:rPr lang="es-AR" baseline="0" dirty="0"/>
              <a:t> (8B1E) durante el ciclo 1; una vez decodificado durante el ciclo 2 “reconoce” que la instrucción tiene 2 bytes más y los solicita a la BIU (0002), ciclo3; con ese pedido la EU puede calcular la dirección del dato en la memoria principal, genera la lectura de esta dirección y la carga en el registro BX. Se consideró que esta etapa de ejecución que implica el acceso a dato en memoria tarda tres ciclos de ciclo 4, ciclo 5 y ciclo 6.</a:t>
            </a:r>
          </a:p>
          <a:p>
            <a:r>
              <a:rPr lang="es-AR" u="sng" baseline="0" dirty="0"/>
              <a:t>Mientras transcurre el ciclo 3 la DECO no puede decodificar nada, pues todavía le falta una parte de la instrucción 1, y la EU no puede ejecutar nada hasta no tener el campo DATA de la instrucción que le permite calcular la dirección del dato. Durante este ciclo ambas unidades permanecen ociosas</a:t>
            </a:r>
            <a:r>
              <a:rPr lang="es-AR" baseline="0" dirty="0"/>
              <a:t>.</a:t>
            </a:r>
          </a:p>
          <a:p>
            <a:r>
              <a:rPr lang="es-AR" baseline="0" dirty="0"/>
              <a:t>En el ciclo 4 la BIU vacía la cola con los siguientes 2 bytes y durante el ciclo 5 se decodifica la instrucción 2 en paralelo a la ejecución de la instrucción 1, que aún no concluyó. Cada vez que DECO finaliza una decodificación, solicita 2 bytes más de la cola. Todas las instrucciones que siguen operan de la misma manera y, de este modo, las cuatro instrucciones se terminan de ejecutar en 11 ciclos de reloj.</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19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Puede ser que una CPU realice</a:t>
            </a:r>
            <a:r>
              <a:rPr lang="es-AR" baseline="0" dirty="0"/>
              <a:t> una multiplicación en muchas menos operaciones que otra y esto mejora la velocidad de ejecución, independientemente del ritmo que impone el reloj.</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Una instrucción de salto o bifurcación rompe la secuencia normal de ejecución, esto es, de “una tras la otra”. Un salto implica que la próxima instrucción que se ha de ejecutar no es la siguiente sino que hay que buscar aquella cuya referencia a memoria suele estar indicada en la propia instrucción de salto. </a:t>
            </a:r>
            <a:r>
              <a:rPr lang="es-AR" u="sng" baseline="0" dirty="0"/>
              <a:t>Por lo tanto, todas las instrucciones que están en “fase de ejecución” posteriores a la de salto “se ejecutaron en vano”</a:t>
            </a:r>
            <a:r>
              <a:rPr lang="es-AR" baseline="0" dirty="0"/>
              <a:t>.</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Hay saltos incondicionales, JMP XXX, saltos condicionales, JZ XXX, además de retornos de rutinas RET, saltos por iteraciones LOOP XXX, CALL XXX, o llamado a rutina.</a:t>
            </a:r>
          </a:p>
          <a:p>
            <a:r>
              <a:rPr lang="es-AR" u="sng" baseline="0" dirty="0"/>
              <a:t>Cabe destacar que la EU debe contar con registros especiales e invisibles al programador de aplicaciones, para resguardar el entorno de ejecución al momento en que se produzca el salto</a:t>
            </a:r>
            <a:r>
              <a:rPr lang="es-AR" baseline="0" dirty="0"/>
              <a:t>.</a:t>
            </a:r>
          </a:p>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La tabla muestra las diferencias entre distintos tipos de interrupciones</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Antes de invocar al servicio de interrupción se deben colocar “determinados” parámetros en “ciertos” registros del </a:t>
            </a:r>
            <a:r>
              <a:rPr lang="el-GR" baseline="0" dirty="0"/>
              <a:t>μ</a:t>
            </a:r>
            <a:r>
              <a:rPr lang="es-AR" baseline="0" dirty="0"/>
              <a:t>P. Luego se ejecuta el servicio, que en general también devuelve parámetros o estados en otros o en los mismos registros, o en las banderas del registro de estado.</a:t>
            </a:r>
          </a:p>
          <a:p>
            <a:endParaRPr lang="es-AR" baseline="0" dirty="0"/>
          </a:p>
          <a:p>
            <a:r>
              <a:rPr lang="es-AR" baseline="0" dirty="0"/>
              <a:t>Ej.: No se sabrá hasta que instrucción se ejecutó si no se resguarda el contenido del registro IP o EIP, según el modo de operación del </a:t>
            </a:r>
            <a:r>
              <a:rPr lang="el-GR" baseline="0" dirty="0"/>
              <a:t>μ</a:t>
            </a:r>
            <a:r>
              <a:rPr lang="es-AR" baseline="0" dirty="0"/>
              <a:t>P.</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29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Si un microprocesador</a:t>
            </a:r>
            <a:r>
              <a:rPr lang="es-AR" baseline="0" dirty="0"/>
              <a:t> incluye memorias internas más veloces que la memoria principal, se pueden anticipar instrucciones y datos que son transferidos desde ella hacia estas memorias temporales conocidas como memorias caché.</a:t>
            </a:r>
          </a:p>
          <a:p>
            <a:endParaRPr lang="es-AR" baseline="0" dirty="0"/>
          </a:p>
          <a:p>
            <a:r>
              <a:rPr lang="es-AR" baseline="0" dirty="0"/>
              <a:t>El bus de direcciones, generalmente, determina el potencial espacio de direccionamiento en memoria principal al que puede acceder el microprocesador.</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Hay tantas entradas como servicios definidos, cada vector “contiene” la posición del servicio. El término vector debe asumirse como señalador o puntero. Estos vectores señalan zonas de memoria RAM o ROM. </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CALL y RET son instrucciones que sirven para invocar y dar el retorno a un procedimiento o subrutina, mientras que INT y IRET cumplen la misma función cuando se invoca una subrutina de interrupción.</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Para “suavizar” más la señal rectificada se la filtra utilizando condensadores que retienen la corriente y la liberan con más lentitud; esto provoca un aplanamiento de la señal que la hace menos oscilante.</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u="sng" baseline="0" dirty="0"/>
              <a:t>Instrucción simple</a:t>
            </a:r>
            <a:r>
              <a:rPr lang="es-AR" baseline="0" dirty="0"/>
              <a:t>: MOX AX,BX (copia entre dos registros, de BX a AX en este caso).</a:t>
            </a:r>
          </a:p>
          <a:p>
            <a:r>
              <a:rPr lang="es-AR" u="sng" baseline="0" dirty="0"/>
              <a:t>Instrucción compleja</a:t>
            </a:r>
            <a:r>
              <a:rPr lang="es-AR" baseline="0" dirty="0"/>
              <a:t>: MOVS dest, src (copia </a:t>
            </a:r>
            <a:r>
              <a:rPr lang="es-AR" i="1" baseline="0" dirty="0"/>
              <a:t>bytes</a:t>
            </a:r>
            <a:r>
              <a:rPr lang="es-AR" baseline="0" dirty="0"/>
              <a:t> desde la dirección formada por la base en DS y el desplazamiento tomado en el registro SI al lugar de memoria identificado por la base en ES y el desplazamiento en DI, actualizando el valor de los registros índice de a un </a:t>
            </a:r>
            <a:r>
              <a:rPr lang="es-AR" i="1" baseline="0" dirty="0"/>
              <a:t>byte</a:t>
            </a:r>
            <a:r>
              <a:rPr lang="es-AR" baseline="0" dirty="0"/>
              <a:t> por vez, basados en el tamaño del </a:t>
            </a:r>
            <a:r>
              <a:rPr lang="es-AR" i="1" baseline="0" dirty="0"/>
              <a:t>string</a:t>
            </a:r>
            <a:r>
              <a:rPr lang="es-AR" baseline="0" dirty="0"/>
              <a:t>)</a:t>
            </a:r>
          </a:p>
          <a:p>
            <a:endParaRPr lang="es-AR" baseline="0" dirty="0"/>
          </a:p>
          <a:p>
            <a:r>
              <a:rPr lang="es-AR" baseline="0" dirty="0"/>
              <a:t>Las primeras pueden ejecutarse en un par de ciclos de reloj, mientras que las segundas pueden llegar a varios, según la longitud del dato. </a:t>
            </a:r>
          </a:p>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Como se ve en la tabla, el mismo verbo sumar genera instrucciones de distinto tamaño o formato y, por lo tanto, la instrucción no se obtendrá de la memoria en la fase </a:t>
            </a:r>
            <a:r>
              <a:rPr lang="es-AR" i="1" baseline="0" dirty="0"/>
              <a:t>fetch</a:t>
            </a:r>
            <a:r>
              <a:rPr lang="es-AR" baseline="0" dirty="0"/>
              <a:t> en el mismo número de ciclos; esto agregado a los diversos tiempos en el acceso al dato, debido a los distintos modos de direccionamiento mencionados, atenta contra el rendimiento “ideal” del procesamiento “</a:t>
            </a:r>
            <a:r>
              <a:rPr lang="es-AR" i="1" baseline="0" dirty="0"/>
              <a:t>pipeline</a:t>
            </a:r>
            <a:r>
              <a:rPr lang="es-AR" baseline="0" dirty="0"/>
              <a:t>”, que en términos óptimos supone que todas las instrucciones ocupen prácticamente la misma cantidad de ciclos de reloj para lograr mayor eficiencia.</a:t>
            </a:r>
          </a:p>
          <a:p>
            <a:endParaRPr lang="es-AR" baseline="0" dirty="0"/>
          </a:p>
          <a:p>
            <a:r>
              <a:rPr lang="es-AR" baseline="0" dirty="0"/>
              <a:t>La tabla muestra los códigos de instrucción</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39</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En el ejemplo presentado para “1”, la sentencia C:=A+B requería las instrucciones: LDA, ADD, STA; estos es, una secuencia generaba varias instrucciones de máquina para dar una correspondencia 1 a n. Además, cada instrucción se ejecuta con una seria de microoperaciones que se producen en ciclos de reloj diferidos. Por lo tanto, la ejecución de una “sentencia” involucra en CISC varios ciclos de reloj.</a:t>
            </a:r>
          </a:p>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40</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41</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En el ejemplo presentado para “1”, la sentencia C:=A+B requería las instrucciones: LDA, ADD, STA; estos es, una secuencia generaba varias instrucciones de máquina para dar una correspondencia 1 a n. Además, cada instrucción se ejecuta con una seria de microoperaciones que se producen en ciclos de reloj diferidos. Por lo tanto, la ejecución de una “sentencia” involucra en CISC varios ciclos de reloj.</a:t>
            </a:r>
          </a:p>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42</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Las arquitecturas anteriores demuestran su paralelismo mediante código de máquina secuencial, lo que implica un paralelismo a nivel de ejecución</a:t>
            </a:r>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43</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Los saltos condicionales en EPIC se denominan “ramificaciones condicionales”</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44</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baseline="0"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47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Aquí se muestra el</a:t>
            </a:r>
            <a:r>
              <a:rPr lang="es-AR" baseline="0" dirty="0"/>
              <a:t> esquema de una computadora basada en un microprocesador</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5</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6</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Von Neumann estaba constituida por componentes básicos: una memoria, una unidad aritmético-lógica, una unidad</a:t>
            </a:r>
            <a:r>
              <a:rPr lang="es-AR" baseline="0" dirty="0"/>
              <a:t> de control del programa y los dispositivos de E/S.</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7</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dirty="0"/>
              <a:t>“En teoría” se puede pensar que un microprocesador que procesa grupos de 64 bits es 2 veces más eficiente que uno de 32 bits. Por otra parte, se puede hacer referencia a SW de 32 bits o de 64 bits,</a:t>
            </a:r>
            <a:r>
              <a:rPr lang="es-AR" baseline="0" dirty="0"/>
              <a:t> en relación con la manera en que se ha compilado un programa para generar su código de máquina, y es entonces que muchos microprocesadores de 64 bits admiten la ejecución de SW compilado para arquitecturas de 32 bits. Por supuesto que un sistema de 64 bits ejecutando un programa de 32, desaprovecha su rendimiento, pues para dar un ejemplo, 2 operandos de 64 bits que se quieran sumar lo harán sobre registros de 32 bits en 2 etapas. Esto significa que muchas veces el aumento de la longitud de palabra no significa incremento en la velocidad de ejecución. Luego, un programa compilado con un compilador de 32bits “considera” que un dato u operando de 64bits está almacenado en dos palabras de memoria de 32. Entonces, el código ejecutable generará dos instrucciones de lectura a memoria en lugar de una, o sea que </a:t>
            </a:r>
            <a:r>
              <a:rPr lang="es-AR" u="sng" baseline="0" dirty="0"/>
              <a:t>para un buen uso de la longitud de palabra del </a:t>
            </a:r>
            <a:r>
              <a:rPr lang="el-GR" u="sng" baseline="0" dirty="0"/>
              <a:t>μ</a:t>
            </a:r>
            <a:r>
              <a:rPr lang="es-AR" u="sng" baseline="0" dirty="0"/>
              <a:t>P lo sugerido es recompilar los programas fuentes con “compiladores de 64 bits”</a:t>
            </a:r>
            <a:r>
              <a:rPr lang="es-AR" baseline="0" dirty="0"/>
              <a:t>.</a:t>
            </a:r>
          </a:p>
          <a:p>
            <a:endParaRPr lang="es-AR" baseline="0" dirty="0"/>
          </a:p>
          <a:p>
            <a:r>
              <a:rPr lang="es-AR" baseline="0" dirty="0"/>
              <a:t>En la actualidad, muchos de los </a:t>
            </a:r>
            <a:r>
              <a:rPr lang="el-GR" baseline="0" dirty="0"/>
              <a:t>μ</a:t>
            </a:r>
            <a:r>
              <a:rPr lang="es-AR" baseline="0" dirty="0"/>
              <a:t>P distribuidos por los fabricantes Intel y AMD, por citar sólo 2, son de palabra de 64 bits, como el AMD 64 y el Intel </a:t>
            </a:r>
            <a:r>
              <a:rPr lang="es-AR" baseline="0" dirty="0" err="1"/>
              <a:t>Itanium</a:t>
            </a:r>
            <a:r>
              <a:rPr lang="es-AR" baseline="0" dirty="0"/>
              <a:t>.</a:t>
            </a:r>
            <a:endParaRPr lang="es-AR" dirty="0"/>
          </a:p>
        </p:txBody>
      </p:sp>
      <p:sp>
        <p:nvSpPr>
          <p:cNvPr id="4" name="3 Marcador de número de diapositiva"/>
          <p:cNvSpPr>
            <a:spLocks noGrp="1"/>
          </p:cNvSpPr>
          <p:nvPr>
            <p:ph type="sldNum" sz="quarter" idx="10"/>
          </p:nvPr>
        </p:nvSpPr>
        <p:spPr/>
        <p:txBody>
          <a:bodyPr/>
          <a:lstStyle/>
          <a:p>
            <a:fld id="{BB290C42-5423-4105-9918-BA0E3678071E}" type="slidenum">
              <a:rPr lang="es-AR" smtClean="0"/>
              <a:t>8</a:t>
            </a:fld>
            <a:endParaRPr lang="es-AR" dirty="0"/>
          </a:p>
        </p:txBody>
      </p:sp>
    </p:spTree>
    <p:extLst>
      <p:ext uri="{BB962C8B-B14F-4D97-AF65-F5344CB8AC3E}">
        <p14:creationId xmlns:p14="http://schemas.microsoft.com/office/powerpoint/2010/main" val="4032855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s-AR" baseline="0" dirty="0"/>
              <a:t>Ej.: 2</a:t>
            </a:r>
            <a:r>
              <a:rPr lang="es-AR" baseline="30000" dirty="0"/>
              <a:t>32 </a:t>
            </a:r>
            <a:r>
              <a:rPr lang="es-AR" baseline="0" dirty="0"/>
              <a:t>= 2</a:t>
            </a:r>
            <a:r>
              <a:rPr lang="es-AR" baseline="30000" dirty="0"/>
              <a:t>2</a:t>
            </a:r>
            <a:r>
              <a:rPr lang="es-AR" baseline="0" dirty="0"/>
              <a:t>.2</a:t>
            </a:r>
            <a:r>
              <a:rPr lang="es-AR" baseline="30000" dirty="0"/>
              <a:t>30 </a:t>
            </a:r>
            <a:r>
              <a:rPr lang="es-AR" baseline="0" dirty="0"/>
              <a:t>= 4 giga</a:t>
            </a:r>
          </a:p>
        </p:txBody>
      </p:sp>
      <p:sp>
        <p:nvSpPr>
          <p:cNvPr id="4" name="3 Marcador de número de diapositiva"/>
          <p:cNvSpPr>
            <a:spLocks noGrp="1"/>
          </p:cNvSpPr>
          <p:nvPr>
            <p:ph type="sldNum" sz="quarter" idx="10"/>
          </p:nvPr>
        </p:nvSpPr>
        <p:spPr/>
        <p:txBody>
          <a:bodyPr/>
          <a:lstStyle/>
          <a:p>
            <a:fld id="{BB290C42-5423-4105-9918-BA0E3678071E}" type="slidenum">
              <a:rPr lang="es-AR" smtClean="0"/>
              <a:t>9</a:t>
            </a:fld>
            <a:endParaRPr lang="es-AR" dirty="0"/>
          </a:p>
        </p:txBody>
      </p:sp>
    </p:spTree>
    <p:extLst>
      <p:ext uri="{BB962C8B-B14F-4D97-AF65-F5344CB8AC3E}">
        <p14:creationId xmlns:p14="http://schemas.microsoft.com/office/powerpoint/2010/main" val="4032855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4288632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893071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619875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9359757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6968769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4"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8305463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4"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8974458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6093356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245827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294786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220723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790346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2129273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3"/>
          <p:cNvSpPr>
            <a:spLocks noGrp="1"/>
          </p:cNvSpPr>
          <p:nvPr>
            <p:ph type="ftr" sz="quarter" idx="11"/>
          </p:nvPr>
        </p:nvSpPr>
        <p:spPr/>
        <p:txBody>
          <a:bodyPr/>
          <a:lstStyle/>
          <a:p>
            <a:endParaRPr lang="es-ES" dirty="0"/>
          </a:p>
        </p:txBody>
      </p:sp>
      <p:sp>
        <p:nvSpPr>
          <p:cNvPr id="6" name="Slide Number Placeholder 4"/>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516727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2"/>
          <p:cNvSpPr>
            <a:spLocks noGrp="1"/>
          </p:cNvSpPr>
          <p:nvPr>
            <p:ph type="ftr" sz="quarter" idx="11"/>
          </p:nvPr>
        </p:nvSpPr>
        <p:spPr/>
        <p:txBody>
          <a:bodyPr/>
          <a:lstStyle/>
          <a:p>
            <a:endParaRPr lang="es-ES" dirty="0"/>
          </a:p>
        </p:txBody>
      </p:sp>
      <p:sp>
        <p:nvSpPr>
          <p:cNvPr id="6" name="Slide Number Placeholder 3"/>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94370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5" name="Footer Placeholder 5"/>
          <p:cNvSpPr>
            <a:spLocks noGrp="1"/>
          </p:cNvSpPr>
          <p:nvPr>
            <p:ph type="ftr" sz="quarter" idx="11"/>
          </p:nvPr>
        </p:nvSpPr>
        <p:spPr/>
        <p:txBody>
          <a:bodyPr/>
          <a:lstStyle/>
          <a:p>
            <a:endParaRPr lang="es-ES" dirty="0"/>
          </a:p>
        </p:txBody>
      </p:sp>
      <p:sp>
        <p:nvSpPr>
          <p:cNvPr id="6"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3923554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A847CFC-816F-41D0-AAC0-9BF4FEBC753E}" type="datetimeFigureOut">
              <a:rPr lang="es-ES" smtClean="0"/>
              <a:t>14/10/2022</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132FADFE-3B8F-471C-ABF0-DBC7717ECBBC}" type="slidenum">
              <a:rPr lang="es-ES" smtClean="0"/>
              <a:t>‹Nº›</a:t>
            </a:fld>
            <a:endParaRPr lang="es-ES" dirty="0"/>
          </a:p>
        </p:txBody>
      </p:sp>
    </p:spTree>
    <p:extLst>
      <p:ext uri="{BB962C8B-B14F-4D97-AF65-F5344CB8AC3E}">
        <p14:creationId xmlns:p14="http://schemas.microsoft.com/office/powerpoint/2010/main" val="1668028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A847CFC-816F-41D0-AAC0-9BF4FEBC753E}" type="datetimeFigureOut">
              <a:rPr lang="es-ES" smtClean="0"/>
              <a:t>14/10/2022</a:t>
            </a:fld>
            <a:endParaRPr lang="es-ES" dirty="0"/>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ES" dirty="0"/>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132FADFE-3B8F-471C-ABF0-DBC7717ECBBC}" type="slidenum">
              <a:rPr lang="es-ES" smtClean="0"/>
              <a:t>‹Nº›</a:t>
            </a:fld>
            <a:endParaRPr lang="es-ES" dirty="0"/>
          </a:p>
        </p:txBody>
      </p:sp>
    </p:spTree>
    <p:extLst>
      <p:ext uri="{BB962C8B-B14F-4D97-AF65-F5344CB8AC3E}">
        <p14:creationId xmlns:p14="http://schemas.microsoft.com/office/powerpoint/2010/main" val="55926453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ctrTitle"/>
          </p:nvPr>
        </p:nvSpPr>
        <p:spPr/>
        <p:txBody>
          <a:bodyPr vert="horz" lIns="91440" tIns="45720" rIns="91440" bIns="45720" rtlCol="0" anchor="b">
            <a:normAutofit/>
          </a:bodyPr>
          <a:lstStyle/>
          <a:p>
            <a:r>
              <a:rPr lang="es-AR" sz="5400" b="1"/>
              <a:t>UNIDAD </a:t>
            </a:r>
            <a:r>
              <a:rPr lang="es-AR" sz="5400" b="1" dirty="0"/>
              <a:t>5</a:t>
            </a:r>
          </a:p>
        </p:txBody>
      </p:sp>
      <p:sp>
        <p:nvSpPr>
          <p:cNvPr id="5" name="4 Subtítulo"/>
          <p:cNvSpPr>
            <a:spLocks noGrp="1"/>
          </p:cNvSpPr>
          <p:nvPr>
            <p:ph type="subTitle" idx="1"/>
          </p:nvPr>
        </p:nvSpPr>
        <p:spPr/>
        <p:txBody>
          <a:bodyPr/>
          <a:lstStyle/>
          <a:p>
            <a:r>
              <a:rPr lang="es-AR" dirty="0"/>
              <a:t>Microprocesadores</a:t>
            </a:r>
          </a:p>
        </p:txBody>
      </p:sp>
    </p:spTree>
    <p:extLst>
      <p:ext uri="{BB962C8B-B14F-4D97-AF65-F5344CB8AC3E}">
        <p14:creationId xmlns:p14="http://schemas.microsoft.com/office/powerpoint/2010/main" val="4250523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636912"/>
            <a:ext cx="7408333" cy="4328016"/>
          </a:xfrm>
        </p:spPr>
        <p:txBody>
          <a:bodyPr>
            <a:normAutofit/>
          </a:bodyPr>
          <a:lstStyle/>
          <a:p>
            <a:pPr algn="just"/>
            <a:r>
              <a:rPr lang="es-AR" dirty="0"/>
              <a:t>La cantidad de instrucciones diferentes que un </a:t>
            </a:r>
            <a:r>
              <a:rPr lang="el-GR" dirty="0"/>
              <a:t>μ</a:t>
            </a:r>
            <a:r>
              <a:rPr lang="es-AR" dirty="0"/>
              <a:t>P “puede entender” o, en términos técnicos, decodificar, y por lo tanto ejecutar, en la mayoría de los casos implica su mejor capacidad para “hacer cosas distintas”.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Número de instrucciones</a:t>
            </a:r>
          </a:p>
        </p:txBody>
      </p:sp>
    </p:spTree>
    <p:extLst>
      <p:ext uri="{BB962C8B-B14F-4D97-AF65-F5344CB8AC3E}">
        <p14:creationId xmlns:p14="http://schemas.microsoft.com/office/powerpoint/2010/main" val="2641536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636912"/>
            <a:ext cx="7408333" cy="4328016"/>
          </a:xfrm>
        </p:spPr>
        <p:txBody>
          <a:bodyPr>
            <a:normAutofit/>
          </a:bodyPr>
          <a:lstStyle/>
          <a:p>
            <a:pPr algn="just"/>
            <a:r>
              <a:rPr lang="es-AR" dirty="0"/>
              <a:t>Se refiere a la cantidad de registros con los que cuenta el </a:t>
            </a:r>
            <a:r>
              <a:rPr lang="el-GR" dirty="0"/>
              <a:t>μ</a:t>
            </a:r>
            <a:r>
              <a:rPr lang="es-AR" dirty="0"/>
              <a:t>P, cuya función es sustentar las necesidades de almacenamiento temporal durante la ejecución.</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Número de Registros Internos</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2750" t="33200" r="1045" b="15622"/>
          <a:stretch/>
        </p:blipFill>
        <p:spPr>
          <a:xfrm>
            <a:off x="1547664" y="4190024"/>
            <a:ext cx="6348674" cy="2532975"/>
          </a:xfrm>
          <a:prstGeom prst="rect">
            <a:avLst/>
          </a:prstGeom>
        </p:spPr>
      </p:pic>
    </p:spTree>
    <p:extLst>
      <p:ext uri="{BB962C8B-B14F-4D97-AF65-F5344CB8AC3E}">
        <p14:creationId xmlns:p14="http://schemas.microsoft.com/office/powerpoint/2010/main" val="4262025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404896"/>
            <a:ext cx="7408333" cy="4328016"/>
          </a:xfrm>
        </p:spPr>
        <p:txBody>
          <a:bodyPr>
            <a:normAutofit/>
          </a:bodyPr>
          <a:lstStyle/>
          <a:p>
            <a:pPr algn="just"/>
            <a:r>
              <a:rPr lang="es-AR" dirty="0"/>
              <a:t>Los </a:t>
            </a:r>
            <a:r>
              <a:rPr lang="es-AR" b="1" dirty="0"/>
              <a:t>registros punteros</a:t>
            </a:r>
            <a:r>
              <a:rPr lang="es-AR" dirty="0"/>
              <a:t> son los utilizados para desplazarse dentro de un bloque o zona de memoria. Ej.: IP (Registro de puntero de instrucción), SP (Registro de puntero de pila), BP (Registro base para pila).</a:t>
            </a:r>
          </a:p>
          <a:p>
            <a:pPr algn="just"/>
            <a:r>
              <a:rPr lang="es-AR" dirty="0"/>
              <a:t>Los </a:t>
            </a:r>
            <a:r>
              <a:rPr lang="es-AR" b="1" dirty="0"/>
              <a:t>registros de estado </a:t>
            </a:r>
            <a:r>
              <a:rPr lang="es-AR" dirty="0"/>
              <a:t>aloja a todas las banderas aritméticas, banderas de modo de trabajo del </a:t>
            </a:r>
            <a:r>
              <a:rPr lang="el-GR" dirty="0"/>
              <a:t>μ</a:t>
            </a:r>
            <a:r>
              <a:rPr lang="es-AR" dirty="0"/>
              <a:t>P, banderas asociadas a interrupciones, etc.</a:t>
            </a:r>
          </a:p>
          <a:p>
            <a:pPr algn="just"/>
            <a:r>
              <a:rPr lang="es-AR" dirty="0"/>
              <a:t>Los </a:t>
            </a:r>
            <a:r>
              <a:rPr lang="es-AR" b="1" dirty="0"/>
              <a:t>registros de segmentos</a:t>
            </a:r>
            <a:r>
              <a:rPr lang="es-AR" dirty="0"/>
              <a:t> son concebidos para brindar soporte para aquellos sistemas operativos que administran la memoria como una agrupación de segmentos, esto es, que utilizan un modelo segmentado. Un segmento es un bloque lógico de tamaño ajustado al objeto que contiene.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Registros Internos</a:t>
            </a:r>
          </a:p>
        </p:txBody>
      </p:sp>
    </p:spTree>
    <p:extLst>
      <p:ext uri="{BB962C8B-B14F-4D97-AF65-F5344CB8AC3E}">
        <p14:creationId xmlns:p14="http://schemas.microsoft.com/office/powerpoint/2010/main" val="4183658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404896"/>
            <a:ext cx="7408333" cy="4328016"/>
          </a:xfrm>
        </p:spPr>
        <p:txBody>
          <a:bodyPr>
            <a:normAutofit/>
          </a:bodyPr>
          <a:lstStyle/>
          <a:p>
            <a:pPr algn="just"/>
            <a:r>
              <a:rPr lang="es-AR" dirty="0"/>
              <a:t>Los registros de segmento almacenan la referencia binaria a la base de un segmento en memoria, esto es, donde empieza la zona de memoria para este objeto. Se tendrán seis de ellos.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Registros Internos – Registros de segmentos</a:t>
            </a:r>
          </a:p>
        </p:txBody>
      </p:sp>
      <p:graphicFrame>
        <p:nvGraphicFramePr>
          <p:cNvPr id="2" name="1 Tabla"/>
          <p:cNvGraphicFramePr>
            <a:graphicFrameLocks noGrp="1"/>
          </p:cNvGraphicFramePr>
          <p:nvPr>
            <p:extLst>
              <p:ext uri="{D42A27DB-BD31-4B8C-83A1-F6EECF244321}">
                <p14:modId xmlns:p14="http://schemas.microsoft.com/office/powerpoint/2010/main" val="726248843"/>
              </p:ext>
            </p:extLst>
          </p:nvPr>
        </p:nvGraphicFramePr>
        <p:xfrm>
          <a:off x="1475656" y="4293096"/>
          <a:ext cx="1512168" cy="2225040"/>
        </p:xfrm>
        <a:graphic>
          <a:graphicData uri="http://schemas.openxmlformats.org/drawingml/2006/table">
            <a:tbl>
              <a:tblPr bandRow="1">
                <a:tableStyleId>{5C22544A-7EE6-4342-B048-85BDC9FD1C3A}</a:tableStyleId>
              </a:tblPr>
              <a:tblGrid>
                <a:gridCol w="1512168">
                  <a:extLst>
                    <a:ext uri="{9D8B030D-6E8A-4147-A177-3AD203B41FA5}">
                      <a16:colId xmlns:a16="http://schemas.microsoft.com/office/drawing/2014/main" val="20000"/>
                    </a:ext>
                  </a:extLst>
                </a:gridCol>
              </a:tblGrid>
              <a:tr h="370840">
                <a:tc>
                  <a:txBody>
                    <a:bodyPr/>
                    <a:lstStyle/>
                    <a:p>
                      <a:pPr algn="ctr"/>
                      <a:r>
                        <a:rPr lang="es-AR" dirty="0"/>
                        <a:t>CS</a:t>
                      </a:r>
                    </a:p>
                  </a:txBody>
                  <a:tcPr/>
                </a:tc>
                <a:extLst>
                  <a:ext uri="{0D108BD9-81ED-4DB2-BD59-A6C34878D82A}">
                    <a16:rowId xmlns:a16="http://schemas.microsoft.com/office/drawing/2014/main" val="10000"/>
                  </a:ext>
                </a:extLst>
              </a:tr>
              <a:tr h="370840">
                <a:tc>
                  <a:txBody>
                    <a:bodyPr/>
                    <a:lstStyle/>
                    <a:p>
                      <a:pPr algn="ctr"/>
                      <a:r>
                        <a:rPr lang="es-AR" dirty="0"/>
                        <a:t>SS</a:t>
                      </a:r>
                    </a:p>
                  </a:txBody>
                  <a:tcPr/>
                </a:tc>
                <a:extLst>
                  <a:ext uri="{0D108BD9-81ED-4DB2-BD59-A6C34878D82A}">
                    <a16:rowId xmlns:a16="http://schemas.microsoft.com/office/drawing/2014/main" val="10001"/>
                  </a:ext>
                </a:extLst>
              </a:tr>
              <a:tr h="370840">
                <a:tc>
                  <a:txBody>
                    <a:bodyPr/>
                    <a:lstStyle/>
                    <a:p>
                      <a:pPr algn="ctr"/>
                      <a:r>
                        <a:rPr lang="es-AR" dirty="0"/>
                        <a:t>DS</a:t>
                      </a:r>
                    </a:p>
                  </a:txBody>
                  <a:tcPr/>
                </a:tc>
                <a:extLst>
                  <a:ext uri="{0D108BD9-81ED-4DB2-BD59-A6C34878D82A}">
                    <a16:rowId xmlns:a16="http://schemas.microsoft.com/office/drawing/2014/main" val="10002"/>
                  </a:ext>
                </a:extLst>
              </a:tr>
              <a:tr h="370840">
                <a:tc>
                  <a:txBody>
                    <a:bodyPr/>
                    <a:lstStyle/>
                    <a:p>
                      <a:pPr algn="ctr"/>
                      <a:r>
                        <a:rPr lang="es-AR" dirty="0"/>
                        <a:t>ES</a:t>
                      </a:r>
                    </a:p>
                  </a:txBody>
                  <a:tcPr/>
                </a:tc>
                <a:extLst>
                  <a:ext uri="{0D108BD9-81ED-4DB2-BD59-A6C34878D82A}">
                    <a16:rowId xmlns:a16="http://schemas.microsoft.com/office/drawing/2014/main" val="10003"/>
                  </a:ext>
                </a:extLst>
              </a:tr>
              <a:tr h="370840">
                <a:tc>
                  <a:txBody>
                    <a:bodyPr/>
                    <a:lstStyle/>
                    <a:p>
                      <a:pPr algn="ctr"/>
                      <a:r>
                        <a:rPr lang="es-AR" dirty="0"/>
                        <a:t>FS</a:t>
                      </a:r>
                    </a:p>
                  </a:txBody>
                  <a:tcPr/>
                </a:tc>
                <a:extLst>
                  <a:ext uri="{0D108BD9-81ED-4DB2-BD59-A6C34878D82A}">
                    <a16:rowId xmlns:a16="http://schemas.microsoft.com/office/drawing/2014/main" val="10004"/>
                  </a:ext>
                </a:extLst>
              </a:tr>
              <a:tr h="370840">
                <a:tc>
                  <a:txBody>
                    <a:bodyPr/>
                    <a:lstStyle/>
                    <a:p>
                      <a:pPr algn="ctr"/>
                      <a:r>
                        <a:rPr lang="es-AR" dirty="0"/>
                        <a:t>GS</a:t>
                      </a:r>
                    </a:p>
                  </a:txBody>
                  <a:tcPr/>
                </a:tc>
                <a:extLst>
                  <a:ext uri="{0D108BD9-81ED-4DB2-BD59-A6C34878D82A}">
                    <a16:rowId xmlns:a16="http://schemas.microsoft.com/office/drawing/2014/main" val="10005"/>
                  </a:ext>
                </a:extLst>
              </a:tr>
            </a:tbl>
          </a:graphicData>
        </a:graphic>
      </p:graphicFrame>
      <p:sp>
        <p:nvSpPr>
          <p:cNvPr id="3" name="2 CuadroTexto"/>
          <p:cNvSpPr txBox="1"/>
          <p:nvPr/>
        </p:nvSpPr>
        <p:spPr>
          <a:xfrm>
            <a:off x="1331640" y="3971656"/>
            <a:ext cx="378630" cy="369332"/>
          </a:xfrm>
          <a:prstGeom prst="rect">
            <a:avLst/>
          </a:prstGeom>
          <a:noFill/>
        </p:spPr>
        <p:txBody>
          <a:bodyPr wrap="none" rtlCol="0">
            <a:spAutoFit/>
          </a:bodyPr>
          <a:lstStyle/>
          <a:p>
            <a:r>
              <a:rPr lang="es-AR" dirty="0"/>
              <a:t>15</a:t>
            </a:r>
          </a:p>
        </p:txBody>
      </p:sp>
      <p:sp>
        <p:nvSpPr>
          <p:cNvPr id="7" name="6 CuadroTexto"/>
          <p:cNvSpPr txBox="1"/>
          <p:nvPr/>
        </p:nvSpPr>
        <p:spPr>
          <a:xfrm>
            <a:off x="2795328" y="3971656"/>
            <a:ext cx="311304" cy="369332"/>
          </a:xfrm>
          <a:prstGeom prst="rect">
            <a:avLst/>
          </a:prstGeom>
          <a:noFill/>
        </p:spPr>
        <p:txBody>
          <a:bodyPr wrap="none" rtlCol="0">
            <a:spAutoFit/>
          </a:bodyPr>
          <a:lstStyle/>
          <a:p>
            <a:r>
              <a:rPr lang="es-AR" dirty="0"/>
              <a:t>0</a:t>
            </a:r>
          </a:p>
        </p:txBody>
      </p:sp>
      <p:sp>
        <p:nvSpPr>
          <p:cNvPr id="6" name="5 CuadroTexto"/>
          <p:cNvSpPr txBox="1"/>
          <p:nvPr/>
        </p:nvSpPr>
        <p:spPr>
          <a:xfrm>
            <a:off x="3106632" y="4645600"/>
            <a:ext cx="4564070" cy="369332"/>
          </a:xfrm>
          <a:prstGeom prst="rect">
            <a:avLst/>
          </a:prstGeom>
          <a:noFill/>
        </p:spPr>
        <p:txBody>
          <a:bodyPr wrap="none" rtlCol="0">
            <a:spAutoFit/>
          </a:bodyPr>
          <a:lstStyle/>
          <a:p>
            <a:r>
              <a:rPr lang="es-AR" dirty="0"/>
              <a:t>Registro de base de segmento de pila o </a:t>
            </a:r>
            <a:r>
              <a:rPr lang="es-AR" i="1" dirty="0"/>
              <a:t>stack</a:t>
            </a:r>
          </a:p>
        </p:txBody>
      </p:sp>
      <p:sp>
        <p:nvSpPr>
          <p:cNvPr id="9" name="8 CuadroTexto"/>
          <p:cNvSpPr txBox="1"/>
          <p:nvPr/>
        </p:nvSpPr>
        <p:spPr>
          <a:xfrm>
            <a:off x="3106632" y="4264459"/>
            <a:ext cx="4144083" cy="369332"/>
          </a:xfrm>
          <a:prstGeom prst="rect">
            <a:avLst/>
          </a:prstGeom>
          <a:noFill/>
        </p:spPr>
        <p:txBody>
          <a:bodyPr wrap="none" rtlCol="0">
            <a:spAutoFit/>
          </a:bodyPr>
          <a:lstStyle/>
          <a:p>
            <a:r>
              <a:rPr lang="es-AR" dirty="0"/>
              <a:t>Registro de base de segmento de código</a:t>
            </a:r>
          </a:p>
        </p:txBody>
      </p:sp>
      <p:sp>
        <p:nvSpPr>
          <p:cNvPr id="10" name="9 CuadroTexto"/>
          <p:cNvSpPr txBox="1"/>
          <p:nvPr/>
        </p:nvSpPr>
        <p:spPr>
          <a:xfrm>
            <a:off x="3106632" y="5571824"/>
            <a:ext cx="4126451" cy="369332"/>
          </a:xfrm>
          <a:prstGeom prst="rect">
            <a:avLst/>
          </a:prstGeom>
          <a:noFill/>
        </p:spPr>
        <p:txBody>
          <a:bodyPr wrap="none" rtlCol="0">
            <a:spAutoFit/>
          </a:bodyPr>
          <a:lstStyle/>
          <a:p>
            <a:r>
              <a:rPr lang="es-AR" dirty="0"/>
              <a:t>Registro de base de segmentos de datos</a:t>
            </a:r>
            <a:endParaRPr lang="es-AR" i="1" dirty="0"/>
          </a:p>
        </p:txBody>
      </p:sp>
      <p:sp>
        <p:nvSpPr>
          <p:cNvPr id="11" name="10 Cerrar llave"/>
          <p:cNvSpPr/>
          <p:nvPr/>
        </p:nvSpPr>
        <p:spPr>
          <a:xfrm>
            <a:off x="2950979" y="5083172"/>
            <a:ext cx="201371" cy="136639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Tree>
    <p:extLst>
      <p:ext uri="{BB962C8B-B14F-4D97-AF65-F5344CB8AC3E}">
        <p14:creationId xmlns:p14="http://schemas.microsoft.com/office/powerpoint/2010/main" val="2609733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404896"/>
            <a:ext cx="7408333" cy="4328016"/>
          </a:xfrm>
        </p:spPr>
        <p:txBody>
          <a:bodyPr>
            <a:normAutofit/>
          </a:bodyPr>
          <a:lstStyle/>
          <a:p>
            <a:pPr algn="just"/>
            <a:r>
              <a:rPr lang="es-AR" dirty="0"/>
              <a:t>Cada </a:t>
            </a:r>
            <a:r>
              <a:rPr lang="el-GR" dirty="0"/>
              <a:t>μ</a:t>
            </a:r>
            <a:r>
              <a:rPr lang="es-AR" dirty="0"/>
              <a:t>P tiene su propio reloj interno, cuya frecuencia indica con qué velocidad puede procesar bits; ésta se expresa en Hz, más precisamente hoy en día, en millones de Hz = MHz, o miles de millones de Hz = GHz</a:t>
            </a:r>
          </a:p>
          <a:p>
            <a:pPr algn="just"/>
            <a:r>
              <a:rPr lang="es-AR" dirty="0"/>
              <a:t>Sin embargo, se advierte que la velocidad no es el único factor que asegura la velocidad de ejecución de programas, sino que es un parámetro más; por lo tanto, no se debería utilizar como único parámetro para comparar </a:t>
            </a:r>
            <a:r>
              <a:rPr lang="el-GR" dirty="0"/>
              <a:t>μ</a:t>
            </a:r>
            <a:r>
              <a:rPr lang="es-AR" dirty="0"/>
              <a:t>P diferentes.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Velocidad del microprocesador</a:t>
            </a:r>
          </a:p>
        </p:txBody>
      </p:sp>
    </p:spTree>
    <p:extLst>
      <p:ext uri="{BB962C8B-B14F-4D97-AF65-F5344CB8AC3E}">
        <p14:creationId xmlns:p14="http://schemas.microsoft.com/office/powerpoint/2010/main" val="25123352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636912"/>
            <a:ext cx="7408333" cy="4328016"/>
          </a:xfrm>
        </p:spPr>
        <p:txBody>
          <a:bodyPr>
            <a:normAutofit/>
          </a:bodyPr>
          <a:lstStyle/>
          <a:p>
            <a:pPr algn="just"/>
            <a:r>
              <a:rPr lang="es-AR" dirty="0"/>
              <a:t>La técnica conocida como estructura tubular o </a:t>
            </a:r>
            <a:r>
              <a:rPr lang="es-AR" i="1" dirty="0"/>
              <a:t>pipeline</a:t>
            </a:r>
            <a:r>
              <a:rPr lang="es-AR" dirty="0"/>
              <a:t>, o en cascada o de cola, consiste en dividir el procesamiento de cada instrucción en etapas y que éstas operen en paralelo. De este modo, en forma simultánea con la etapa final de ejecución de una instrucción n se puede buscar en memoria la instrucción n+1. </a:t>
            </a:r>
          </a:p>
          <a:p>
            <a:pPr algn="just"/>
            <a:r>
              <a:rPr lang="es-AR" dirty="0"/>
              <a:t>Este concepto se utiliza en los </a:t>
            </a:r>
            <a:r>
              <a:rPr lang="el-GR" dirty="0"/>
              <a:t>μ</a:t>
            </a:r>
            <a:r>
              <a:rPr lang="es-AR" dirty="0"/>
              <a:t>P actuales.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776619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636912"/>
            <a:ext cx="7408333" cy="4328016"/>
          </a:xfrm>
        </p:spPr>
        <p:txBody>
          <a:bodyPr>
            <a:normAutofit/>
          </a:bodyPr>
          <a:lstStyle/>
          <a:p>
            <a:pPr algn="just"/>
            <a:r>
              <a:rPr lang="es-AR" dirty="0"/>
              <a:t>El Pipeline o segmentación de instrucciones mejora la habilidad del </a:t>
            </a:r>
            <a:r>
              <a:rPr lang="el-GR" dirty="0"/>
              <a:t>μ</a:t>
            </a:r>
            <a:r>
              <a:rPr lang="es-AR" dirty="0"/>
              <a:t>P para optimizar el ciclo de ejecución.</a:t>
            </a:r>
          </a:p>
          <a:p>
            <a:pPr algn="just"/>
            <a:r>
              <a:rPr lang="es-AR" dirty="0"/>
              <a:t>Ej.:</a:t>
            </a:r>
          </a:p>
          <a:p>
            <a:pPr marL="0" indent="0" algn="just">
              <a:buNone/>
            </a:pPr>
            <a:r>
              <a:rPr lang="es-AR" dirty="0"/>
              <a:t>	1531:0100   8B1E0002		MOV	BX,[0200]</a:t>
            </a:r>
          </a:p>
          <a:p>
            <a:pPr marL="0" indent="0" algn="just">
              <a:buNone/>
            </a:pPr>
            <a:r>
              <a:rPr lang="es-AR" dirty="0"/>
              <a:t>	1531:0104   0307		ADD	AX,[BX]</a:t>
            </a:r>
          </a:p>
          <a:p>
            <a:pPr marL="0" indent="0" algn="just">
              <a:buNone/>
            </a:pPr>
            <a:r>
              <a:rPr lang="es-AR" dirty="0"/>
              <a:t>	1531:0106   D1E0		SHL	AX,1</a:t>
            </a:r>
          </a:p>
          <a:p>
            <a:pPr marL="0" indent="0" algn="just">
              <a:buNone/>
            </a:pPr>
            <a:r>
              <a:rPr lang="es-AR" dirty="0"/>
              <a:t>	1531:0108   83C302		ADD	BX,+02</a:t>
            </a:r>
          </a:p>
          <a:p>
            <a:pPr marL="0" indent="0" algn="just">
              <a:buNone/>
            </a:pPr>
            <a:r>
              <a:rPr lang="es-AR" dirty="0"/>
              <a:t>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2579578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3175888"/>
          </a:xfrm>
        </p:spPr>
        <p:txBody>
          <a:bodyPr>
            <a:normAutofit fontScale="92500" lnSpcReduction="20000"/>
          </a:bodyPr>
          <a:lstStyle/>
          <a:p>
            <a:pPr algn="just"/>
            <a:r>
              <a:rPr lang="es-AR" dirty="0"/>
              <a:t>El programa ocupa entonces 11 bytes en el segmento de código en la memoria principal.</a:t>
            </a:r>
          </a:p>
          <a:p>
            <a:pPr algn="just"/>
            <a:r>
              <a:rPr lang="es-AR" dirty="0"/>
              <a:t>Consideremos que asociada a la BIU (</a:t>
            </a:r>
            <a:r>
              <a:rPr lang="es-AR" i="1" dirty="0"/>
              <a:t>Basic Information Unit</a:t>
            </a:r>
            <a:r>
              <a:rPr lang="es-AR" dirty="0"/>
              <a:t>) se encuentra una estructura de cola (FIFO), utilizada como </a:t>
            </a:r>
            <a:r>
              <a:rPr lang="es-AR" i="1" dirty="0"/>
              <a:t>buffer</a:t>
            </a:r>
            <a:r>
              <a:rPr lang="es-AR" dirty="0"/>
              <a:t> de 6 bytes, de modo que se vayan cargando en ella las instrucciones de a 2 bytes por vez, si consideramos un bus de datos de 16 bits, en el esquema secuencial se puede ver el llenado de la cola.</a:t>
            </a:r>
          </a:p>
          <a:p>
            <a:pPr algn="just"/>
            <a:r>
              <a:rPr lang="es-AR" dirty="0"/>
              <a:t>La cola es una línea de espera de instrucciones, lo que implica que éstas llegan al microprocesador antes de lo necesario.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graphicFrame>
        <p:nvGraphicFramePr>
          <p:cNvPr id="2" name="1 Tabla"/>
          <p:cNvGraphicFramePr>
            <a:graphicFrameLocks noGrp="1"/>
          </p:cNvGraphicFramePr>
          <p:nvPr>
            <p:extLst>
              <p:ext uri="{D42A27DB-BD31-4B8C-83A1-F6EECF244321}">
                <p14:modId xmlns:p14="http://schemas.microsoft.com/office/powerpoint/2010/main" val="2389367794"/>
              </p:ext>
            </p:extLst>
          </p:nvPr>
        </p:nvGraphicFramePr>
        <p:xfrm>
          <a:off x="2627784" y="5003369"/>
          <a:ext cx="4128120" cy="1828800"/>
        </p:xfrm>
        <a:graphic>
          <a:graphicData uri="http://schemas.openxmlformats.org/drawingml/2006/table">
            <a:tbl>
              <a:tblPr bandRow="1">
                <a:tableStyleId>{5C22544A-7EE6-4342-B048-85BDC9FD1C3A}</a:tableStyleId>
              </a:tblPr>
              <a:tblGrid>
                <a:gridCol w="688020">
                  <a:extLst>
                    <a:ext uri="{9D8B030D-6E8A-4147-A177-3AD203B41FA5}">
                      <a16:colId xmlns:a16="http://schemas.microsoft.com/office/drawing/2014/main" val="20000"/>
                    </a:ext>
                  </a:extLst>
                </a:gridCol>
                <a:gridCol w="688020">
                  <a:extLst>
                    <a:ext uri="{9D8B030D-6E8A-4147-A177-3AD203B41FA5}">
                      <a16:colId xmlns:a16="http://schemas.microsoft.com/office/drawing/2014/main" val="20001"/>
                    </a:ext>
                  </a:extLst>
                </a:gridCol>
                <a:gridCol w="688020">
                  <a:extLst>
                    <a:ext uri="{9D8B030D-6E8A-4147-A177-3AD203B41FA5}">
                      <a16:colId xmlns:a16="http://schemas.microsoft.com/office/drawing/2014/main" val="20002"/>
                    </a:ext>
                  </a:extLst>
                </a:gridCol>
                <a:gridCol w="688020">
                  <a:extLst>
                    <a:ext uri="{9D8B030D-6E8A-4147-A177-3AD203B41FA5}">
                      <a16:colId xmlns:a16="http://schemas.microsoft.com/office/drawing/2014/main" val="20003"/>
                    </a:ext>
                  </a:extLst>
                </a:gridCol>
                <a:gridCol w="688020">
                  <a:extLst>
                    <a:ext uri="{9D8B030D-6E8A-4147-A177-3AD203B41FA5}">
                      <a16:colId xmlns:a16="http://schemas.microsoft.com/office/drawing/2014/main" val="20004"/>
                    </a:ext>
                  </a:extLst>
                </a:gridCol>
                <a:gridCol w="688020">
                  <a:extLst>
                    <a:ext uri="{9D8B030D-6E8A-4147-A177-3AD203B41FA5}">
                      <a16:colId xmlns:a16="http://schemas.microsoft.com/office/drawing/2014/main" val="20005"/>
                    </a:ext>
                  </a:extLst>
                </a:gridCol>
              </a:tblGrid>
              <a:tr h="170648">
                <a:tc>
                  <a:txBody>
                    <a:bodyPr/>
                    <a:lstStyle/>
                    <a:p>
                      <a:pPr algn="ctr"/>
                      <a:r>
                        <a:rPr lang="es-AR" sz="1400" dirty="0"/>
                        <a:t>8B1E</a:t>
                      </a:r>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extLst>
                  <a:ext uri="{0D108BD9-81ED-4DB2-BD59-A6C34878D82A}">
                    <a16:rowId xmlns:a16="http://schemas.microsoft.com/office/drawing/2014/main" val="10000"/>
                  </a:ext>
                </a:extLst>
              </a:tr>
              <a:tr h="170648">
                <a:tc>
                  <a:txBody>
                    <a:bodyPr/>
                    <a:lstStyle/>
                    <a:p>
                      <a:pPr algn="ctr"/>
                      <a:endParaRPr lang="es-AR" sz="1400" dirty="0"/>
                    </a:p>
                  </a:txBody>
                  <a:tcPr/>
                </a:tc>
                <a:tc>
                  <a:txBody>
                    <a:bodyPr/>
                    <a:lstStyle/>
                    <a:p>
                      <a:pPr algn="ctr"/>
                      <a:r>
                        <a:rPr lang="es-AR" sz="1400" dirty="0"/>
                        <a:t>0002</a:t>
                      </a:r>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extLst>
                  <a:ext uri="{0D108BD9-81ED-4DB2-BD59-A6C34878D82A}">
                    <a16:rowId xmlns:a16="http://schemas.microsoft.com/office/drawing/2014/main" val="10001"/>
                  </a:ext>
                </a:extLst>
              </a:tr>
              <a:tr h="170648">
                <a:tc>
                  <a:txBody>
                    <a:bodyPr/>
                    <a:lstStyle/>
                    <a:p>
                      <a:pPr algn="ctr"/>
                      <a:endParaRPr lang="es-AR" sz="1400"/>
                    </a:p>
                  </a:txBody>
                  <a:tcPr/>
                </a:tc>
                <a:tc>
                  <a:txBody>
                    <a:bodyPr/>
                    <a:lstStyle/>
                    <a:p>
                      <a:pPr algn="ctr"/>
                      <a:endParaRPr lang="es-AR" sz="1400" dirty="0"/>
                    </a:p>
                  </a:txBody>
                  <a:tcPr/>
                </a:tc>
                <a:tc>
                  <a:txBody>
                    <a:bodyPr/>
                    <a:lstStyle/>
                    <a:p>
                      <a:pPr algn="ctr"/>
                      <a:r>
                        <a:rPr lang="es-AR" sz="1400" dirty="0"/>
                        <a:t>0307</a:t>
                      </a:r>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extLst>
                  <a:ext uri="{0D108BD9-81ED-4DB2-BD59-A6C34878D82A}">
                    <a16:rowId xmlns:a16="http://schemas.microsoft.com/office/drawing/2014/main" val="10002"/>
                  </a:ext>
                </a:extLst>
              </a:tr>
              <a:tr h="170648">
                <a:tc>
                  <a:txBody>
                    <a:bodyPr/>
                    <a:lstStyle/>
                    <a:p>
                      <a:pPr algn="ctr"/>
                      <a:endParaRPr lang="es-AR" sz="1400"/>
                    </a:p>
                  </a:txBody>
                  <a:tcPr/>
                </a:tc>
                <a:tc>
                  <a:txBody>
                    <a:bodyPr/>
                    <a:lstStyle/>
                    <a:p>
                      <a:pPr algn="ctr"/>
                      <a:endParaRPr lang="es-AR" sz="1400"/>
                    </a:p>
                  </a:txBody>
                  <a:tcPr/>
                </a:tc>
                <a:tc>
                  <a:txBody>
                    <a:bodyPr/>
                    <a:lstStyle/>
                    <a:p>
                      <a:pPr algn="ctr"/>
                      <a:endParaRPr lang="es-AR" sz="1400" dirty="0"/>
                    </a:p>
                  </a:txBody>
                  <a:tcPr/>
                </a:tc>
                <a:tc>
                  <a:txBody>
                    <a:bodyPr/>
                    <a:lstStyle/>
                    <a:p>
                      <a:pPr algn="ctr"/>
                      <a:r>
                        <a:rPr lang="es-AR" sz="1400" dirty="0"/>
                        <a:t>D1E0</a:t>
                      </a:r>
                    </a:p>
                  </a:txBody>
                  <a:tcPr/>
                </a:tc>
                <a:tc>
                  <a:txBody>
                    <a:bodyPr/>
                    <a:lstStyle/>
                    <a:p>
                      <a:pPr algn="ctr"/>
                      <a:endParaRPr lang="es-AR" sz="1400" dirty="0"/>
                    </a:p>
                  </a:txBody>
                  <a:tcPr/>
                </a:tc>
                <a:tc>
                  <a:txBody>
                    <a:bodyPr/>
                    <a:lstStyle/>
                    <a:p>
                      <a:pPr algn="ctr"/>
                      <a:endParaRPr lang="es-AR" sz="1400"/>
                    </a:p>
                  </a:txBody>
                  <a:tcPr/>
                </a:tc>
                <a:extLst>
                  <a:ext uri="{0D108BD9-81ED-4DB2-BD59-A6C34878D82A}">
                    <a16:rowId xmlns:a16="http://schemas.microsoft.com/office/drawing/2014/main" val="10003"/>
                  </a:ext>
                </a:extLst>
              </a:tr>
              <a:tr h="170648">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dirty="0"/>
                    </a:p>
                  </a:txBody>
                  <a:tcPr/>
                </a:tc>
                <a:tc>
                  <a:txBody>
                    <a:bodyPr/>
                    <a:lstStyle/>
                    <a:p>
                      <a:pPr algn="ctr"/>
                      <a:r>
                        <a:rPr lang="es-AR" sz="1400" dirty="0"/>
                        <a:t>83C3</a:t>
                      </a:r>
                    </a:p>
                  </a:txBody>
                  <a:tcPr/>
                </a:tc>
                <a:tc>
                  <a:txBody>
                    <a:bodyPr/>
                    <a:lstStyle/>
                    <a:p>
                      <a:pPr algn="ctr"/>
                      <a:endParaRPr lang="es-AR" sz="1400" dirty="0"/>
                    </a:p>
                  </a:txBody>
                  <a:tcPr/>
                </a:tc>
                <a:extLst>
                  <a:ext uri="{0D108BD9-81ED-4DB2-BD59-A6C34878D82A}">
                    <a16:rowId xmlns:a16="http://schemas.microsoft.com/office/drawing/2014/main" val="10004"/>
                  </a:ext>
                </a:extLst>
              </a:tr>
              <a:tr h="170648">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a:p>
                  </a:txBody>
                  <a:tcPr/>
                </a:tc>
                <a:tc>
                  <a:txBody>
                    <a:bodyPr/>
                    <a:lstStyle/>
                    <a:p>
                      <a:pPr algn="ctr"/>
                      <a:endParaRPr lang="es-AR" sz="1400" dirty="0"/>
                    </a:p>
                  </a:txBody>
                  <a:tcPr/>
                </a:tc>
                <a:tc>
                  <a:txBody>
                    <a:bodyPr/>
                    <a:lstStyle/>
                    <a:p>
                      <a:pPr algn="ctr"/>
                      <a:r>
                        <a:rPr lang="es-AR" sz="1400" dirty="0"/>
                        <a:t>02XX</a:t>
                      </a: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59369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3175888"/>
          </a:xfrm>
        </p:spPr>
        <p:txBody>
          <a:bodyPr>
            <a:normAutofit/>
          </a:bodyPr>
          <a:lstStyle/>
          <a:p>
            <a:pPr algn="just"/>
            <a:r>
              <a:rPr lang="es-AR" dirty="0"/>
              <a:t>Considerando una cola de sólo 6 bytes y una única rutina de instrucciones para ejecutar.</a:t>
            </a:r>
          </a:p>
          <a:p>
            <a:pPr algn="just"/>
            <a:r>
              <a:rPr lang="es-AR" dirty="0"/>
              <a:t>La secuencia de llevado y vaciado de la cola de 6 bytes de a 2 bytes, en función de la demanda de ejecución del bus de datos de 16 bits, es el siguiente:</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1493" t="33200" r="1493" b="34727"/>
          <a:stretch/>
        </p:blipFill>
        <p:spPr>
          <a:xfrm>
            <a:off x="159574" y="4296864"/>
            <a:ext cx="8871044" cy="2199594"/>
          </a:xfrm>
          <a:prstGeom prst="rect">
            <a:avLst/>
          </a:prstGeom>
        </p:spPr>
      </p:pic>
    </p:spTree>
    <p:extLst>
      <p:ext uri="{BB962C8B-B14F-4D97-AF65-F5344CB8AC3E}">
        <p14:creationId xmlns:p14="http://schemas.microsoft.com/office/powerpoint/2010/main" val="3691123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4802256"/>
          </a:xfrm>
        </p:spPr>
        <p:txBody>
          <a:bodyPr>
            <a:normAutofit fontScale="85000" lnSpcReduction="20000"/>
          </a:bodyPr>
          <a:lstStyle/>
          <a:p>
            <a:pPr algn="just"/>
            <a:r>
              <a:rPr lang="es-AR" dirty="0"/>
              <a:t>Etapas de ejecución de la rutina</a:t>
            </a:r>
          </a:p>
          <a:p>
            <a:pPr algn="just"/>
            <a:endParaRPr lang="es-AR" dirty="0"/>
          </a:p>
          <a:p>
            <a:pPr algn="just"/>
            <a:endParaRPr lang="es-AR" dirty="0"/>
          </a:p>
          <a:p>
            <a:pPr algn="just"/>
            <a:endParaRPr lang="es-AR" dirty="0"/>
          </a:p>
          <a:p>
            <a:pPr algn="just"/>
            <a:endParaRPr lang="es-AR" dirty="0"/>
          </a:p>
          <a:p>
            <a:pPr algn="just"/>
            <a:r>
              <a:rPr lang="es-AR" dirty="0"/>
              <a:t>La unidad de decodificación, asociada a la BIU por un extremo y a la EU (Execution Unit), es la que interpreta el código de operación y, por lo tanto, “reconoce” el verbo de la instrucción, cuántos bytes mide en total para solicitarlos si es necesario y cómo se obtiene el dato según el modo de direccionamiento especificado en el código de operación. En función de estas actividades genera la demanda de la cola. Como esta unidad es independiente de la EU puede darse el caso de que mientras se decodifica una instrucción todavía se esté ejecutando la anterior, lo que produce así el solapamiento en la fase execute de dos instrucciones; esta particularidad genera el paralelismo a nivel ejecución de instrucciones, ya que las dos están en la misma fase pero en diferentes instancias de ella.</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pic>
        <p:nvPicPr>
          <p:cNvPr id="3" name="2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3397" t="39204" r="1493" b="44478"/>
          <a:stretch/>
        </p:blipFill>
        <p:spPr>
          <a:xfrm>
            <a:off x="310620" y="2429297"/>
            <a:ext cx="8696902" cy="1119116"/>
          </a:xfrm>
          <a:prstGeom prst="rect">
            <a:avLst/>
          </a:prstGeom>
        </p:spPr>
      </p:pic>
    </p:spTree>
    <p:extLst>
      <p:ext uri="{BB962C8B-B14F-4D97-AF65-F5344CB8AC3E}">
        <p14:creationId xmlns:p14="http://schemas.microsoft.com/office/powerpoint/2010/main" val="4107660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160151"/>
            <a:ext cx="7408333" cy="4968553"/>
          </a:xfrm>
        </p:spPr>
        <p:txBody>
          <a:bodyPr>
            <a:normAutofit/>
          </a:bodyPr>
          <a:lstStyle/>
          <a:p>
            <a:pPr algn="just"/>
            <a:r>
              <a:rPr lang="es-AR" dirty="0"/>
              <a:t>La mayor preocupación del usuario de una computadora tiene que ver con la velocidad de su CPU. Este parámetro mide la cantidad de trabajo que se realiza por ciclo de reloj (operaciones que puede ejecutar por unidad de tiempo) </a:t>
            </a:r>
          </a:p>
          <a:p>
            <a:pPr algn="just"/>
            <a:r>
              <a:rPr lang="es-AR" dirty="0"/>
              <a:t>Es habitual que se considere que cuanto mayor es la frecuencia del reloj que sincroniza las operaciones, más veloz es la ejecución de instrucciones.</a:t>
            </a:r>
          </a:p>
          <a:p>
            <a:pPr algn="just"/>
            <a:r>
              <a:rPr lang="es-AR" dirty="0"/>
              <a:t>Sin quitar la validez de este concepto, se debe considerar que no es el único parámetro que incide en la velocidad de ejecución; por ej., la eficiencia del micro-código establece la cantidad de operaciones invertidas en la ejecución de una instrucción.</a:t>
            </a:r>
          </a:p>
        </p:txBody>
      </p:sp>
    </p:spTree>
    <p:extLst>
      <p:ext uri="{BB962C8B-B14F-4D97-AF65-F5344CB8AC3E}">
        <p14:creationId xmlns:p14="http://schemas.microsoft.com/office/powerpoint/2010/main" val="1931911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4802256"/>
          </a:xfrm>
        </p:spPr>
        <p:txBody>
          <a:bodyPr>
            <a:normAutofit/>
          </a:bodyPr>
          <a:lstStyle/>
          <a:p>
            <a:pPr algn="just"/>
            <a:r>
              <a:rPr lang="es-AR" dirty="0"/>
              <a:t>En un modelo que no fuese segmentado como es éste, cada instrucción debería ser ejecutada por completo para pasar a la búsqueda de la siguiente. De acuerdo con los tiempos establecidos, </a:t>
            </a:r>
            <a:r>
              <a:rPr lang="es-AR" u="sng" dirty="0"/>
              <a:t>si no hubiera habido paralelismo</a:t>
            </a:r>
            <a:r>
              <a:rPr lang="es-AR" dirty="0"/>
              <a:t>, el programa </a:t>
            </a:r>
            <a:r>
              <a:rPr lang="es-AR" u="sng" dirty="0"/>
              <a:t>hubiera tardado</a:t>
            </a:r>
            <a:r>
              <a:rPr lang="es-AR" dirty="0"/>
              <a:t> 6 ciclos para la instrucción 1, 4 para la 2, 3 para la 3 y 4 para la 4. </a:t>
            </a:r>
            <a:r>
              <a:rPr lang="es-AR" u="sng" dirty="0"/>
              <a:t>Un total de 17 ciclos</a:t>
            </a:r>
            <a:r>
              <a:rPr lang="es-AR" dirty="0"/>
              <a:t>. </a:t>
            </a:r>
          </a:p>
          <a:p>
            <a:pPr algn="just"/>
            <a:r>
              <a:rPr lang="es-AR" b="1" dirty="0"/>
              <a:t>Por lo tanto se deduce que a mayor cantidad de unidades funcionales que puedan “operar” distintas etapas del ciclo de ejecución de la instrucción, más probabilidad de solapamiento y, en consecuencia, un mayor grado de paralelismo.</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3582660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4802256"/>
          </a:xfrm>
        </p:spPr>
        <p:txBody>
          <a:bodyPr>
            <a:normAutofit/>
          </a:bodyPr>
          <a:lstStyle/>
          <a:p>
            <a:pPr algn="just"/>
            <a:r>
              <a:rPr lang="es-AR" dirty="0"/>
              <a:t>En una situación “ideal”, la tendencia es lograr la ejecución de una instrucción por ciclo de reloj. Esto implica instrucciones de igual complejidad y tamaño. Así cuando en un ciclo de reloj T</a:t>
            </a:r>
            <a:r>
              <a:rPr lang="es-AR" baseline="-25000" dirty="0"/>
              <a:t>i</a:t>
            </a:r>
            <a:r>
              <a:rPr lang="es-AR" dirty="0"/>
              <a:t> entra una instrucción al </a:t>
            </a:r>
            <a:r>
              <a:rPr lang="es-AR" i="1" dirty="0"/>
              <a:t>pipeline</a:t>
            </a:r>
            <a:r>
              <a:rPr lang="es-AR" dirty="0"/>
              <a:t>, en el mismo T</a:t>
            </a:r>
            <a:r>
              <a:rPr lang="es-AR" baseline="-25000" dirty="0"/>
              <a:t>i</a:t>
            </a:r>
            <a:r>
              <a:rPr lang="es-AR" dirty="0"/>
              <a:t> se termina de ejecutar otra.</a:t>
            </a:r>
          </a:p>
          <a:p>
            <a:pPr algn="just"/>
            <a:r>
              <a:rPr lang="es-AR" dirty="0"/>
              <a:t>Si bien no se reduce el tiempo de ejecución de una instrucción (cada una requiere n ciclos de reloj), en cada ciclo T</a:t>
            </a:r>
            <a:r>
              <a:rPr lang="es-AR" baseline="-25000" dirty="0"/>
              <a:t>i</a:t>
            </a:r>
            <a:r>
              <a:rPr lang="es-AR" dirty="0"/>
              <a:t> se ejecuta una de las n etapas de instrucciones distintas, lo que permite aprovechar “de modo óptimo” cada ciclo de reloj y, por lo tanto, aumenta la velocidad de ejecución global.</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15945019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4802256"/>
          </a:xfrm>
        </p:spPr>
        <p:txBody>
          <a:bodyPr>
            <a:normAutofit/>
          </a:bodyPr>
          <a:lstStyle/>
          <a:p>
            <a:pPr algn="just"/>
            <a:r>
              <a:rPr lang="es-AR" dirty="0"/>
              <a:t>El objetivo es extraer una instrucción de memoria (que es lo que más tiempo tarda en llevarse a cabo, ya que depende del tiempo de acceso a memoria), decodificarla y redirigirla a unidades funcionales de la EU.</a:t>
            </a:r>
          </a:p>
          <a:p>
            <a:pPr algn="just"/>
            <a:r>
              <a:rPr lang="es-AR" dirty="0"/>
              <a:t>Mientras estas unidades “ejecutan” la instrucción, deberá extraerse y decodificarse otra instrucción para redirigirla a otras unidades de la EU no comprometidas en la ejecución de la anterior.</a:t>
            </a:r>
          </a:p>
          <a:p>
            <a:pPr algn="just"/>
            <a:r>
              <a:rPr lang="es-AR" b="1" dirty="0"/>
              <a:t>Así cuantas más unidades formen parte de la EU mayor será la posibilidad de “ejecución en paralelo”</a:t>
            </a:r>
            <a:r>
              <a:rPr lang="es-AR" dirty="0"/>
              <a:t>.</a:t>
            </a:r>
          </a:p>
          <a:p>
            <a:pPr algn="just"/>
            <a:r>
              <a:rPr lang="es-AR" b="1" dirty="0"/>
              <a:t>Este procedimiento es casi óptimo hasta que aparece una instrucción de salto</a:t>
            </a:r>
            <a:r>
              <a:rPr lang="es-AR" dirty="0"/>
              <a:t>.</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36010430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055744"/>
            <a:ext cx="7408333" cy="4802256"/>
          </a:xfrm>
        </p:spPr>
        <p:txBody>
          <a:bodyPr>
            <a:normAutofit/>
          </a:bodyPr>
          <a:lstStyle/>
          <a:p>
            <a:pPr algn="just"/>
            <a:r>
              <a:rPr lang="es-AR" dirty="0"/>
              <a:t>Ante un salto, todas las instrucciones que están en “fase de ejecución” posteriores a la de salto “se ejecutaron en vano”.</a:t>
            </a:r>
          </a:p>
          <a:p>
            <a:pPr algn="just"/>
            <a:r>
              <a:rPr lang="es-AR" dirty="0"/>
              <a:t>Si se considera posible que entre 25% y 30% de las instrucciones de un programa es de salto y que se puede aumentar la velocidad de ejecución a causa del </a:t>
            </a:r>
            <a:r>
              <a:rPr lang="es-AR" i="1" dirty="0"/>
              <a:t>pipeline</a:t>
            </a:r>
            <a:r>
              <a:rPr lang="es-AR" dirty="0"/>
              <a:t> entre 4 y 5 veces más, entonces la pérdida se equilibra con la ganancia.</a:t>
            </a:r>
          </a:p>
          <a:p>
            <a:pPr algn="just"/>
            <a:r>
              <a:rPr lang="es-AR" b="1" u="sng" dirty="0"/>
              <a:t>“Penalización por salto”</a:t>
            </a:r>
            <a:r>
              <a:rPr lang="es-AR" b="1" dirty="0"/>
              <a:t>: ningún salto se va a producir y en el caso de que se produzca, se perderá lo ejecutado a posteriori y se vaciará el cauce de ejecución.</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spTree>
    <p:extLst>
      <p:ext uri="{BB962C8B-B14F-4D97-AF65-F5344CB8AC3E}">
        <p14:creationId xmlns:p14="http://schemas.microsoft.com/office/powerpoint/2010/main" val="41839621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i="1" dirty="0">
                <a:solidFill>
                  <a:schemeClr val="bg1"/>
                </a:solidFill>
              </a:rPr>
              <a:t>Pipeline</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4001" t="14733" r="10372" b="20902"/>
          <a:stretch/>
        </p:blipFill>
        <p:spPr bwMode="auto">
          <a:xfrm>
            <a:off x="133197" y="2538767"/>
            <a:ext cx="8833380" cy="42267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83565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404896"/>
            <a:ext cx="7408333" cy="4328016"/>
          </a:xfrm>
        </p:spPr>
        <p:txBody>
          <a:bodyPr>
            <a:normAutofit/>
          </a:bodyPr>
          <a:lstStyle/>
          <a:p>
            <a:pPr algn="just"/>
            <a:r>
              <a:rPr lang="es-AR" dirty="0"/>
              <a:t>Las interrupciones y las excepciones son acontecimientos causados tanto por los dispositivos de E/S como por el programa que se ejecuta en el </a:t>
            </a:r>
            <a:r>
              <a:rPr lang="el-GR" dirty="0"/>
              <a:t>μ</a:t>
            </a:r>
            <a:r>
              <a:rPr lang="es-AR" dirty="0"/>
              <a:t>P y su efecto produce una suspensión de la actividad actual del micro, para pasar a ejecutar un servicio que “interprete el manejo de esa interrupción”.</a:t>
            </a:r>
          </a:p>
          <a:p>
            <a:pPr algn="just"/>
            <a:r>
              <a:rPr lang="es-AR" dirty="0"/>
              <a:t>Los dispositivos externos utilizan interrupciones para informar su estado o solicitar la ejecución de actividades que le son necesarias. Los programas a su vez solicitan información de los dispositivos de 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34299668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404896"/>
            <a:ext cx="7408333" cy="4328016"/>
          </a:xfrm>
        </p:spPr>
        <p:txBody>
          <a:bodyPr>
            <a:normAutofit/>
          </a:bodyPr>
          <a:lstStyle/>
          <a:p>
            <a:pPr algn="just"/>
            <a:r>
              <a:rPr lang="es-AR" dirty="0"/>
              <a:t>Cada interrupción está asociada con un número que la identifica; éste permite convocar al servicio que la atiende, que puede ser provisto por el sistema operativo o, en las computadoras que albergan una BIOS, por un servicio de la BIOS (</a:t>
            </a:r>
            <a:r>
              <a:rPr lang="es-AR" i="1" dirty="0"/>
              <a:t>Basic Input Output System</a:t>
            </a:r>
            <a:r>
              <a:rPr lang="es-AR" dirty="0"/>
              <a:t>).</a:t>
            </a:r>
          </a:p>
          <a:p>
            <a:pPr algn="just"/>
            <a:r>
              <a:rPr lang="es-AR" dirty="0"/>
              <a:t>Si un programa quiere convocar una interrupción para acceder a un disco o a otro dispositivo de E/S, utiliza una instrucción especial del set de instrucciones (INT #). El </a:t>
            </a:r>
            <a:r>
              <a:rPr lang="el-GR" dirty="0"/>
              <a:t>μ</a:t>
            </a:r>
            <a:r>
              <a:rPr lang="es-AR" dirty="0"/>
              <a:t>P decodifica el código de operación, en este caso “CD”, y ejecuta el servicio identificado por el número “#”.</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1247972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fontScale="92500" lnSpcReduction="10000"/>
          </a:bodyPr>
          <a:lstStyle/>
          <a:p>
            <a:pPr algn="just"/>
            <a:r>
              <a:rPr lang="es-AR" dirty="0"/>
              <a:t>Para saber qué servicios brinda cada número de interrupción, se debe recurrir a un manual de servicios de interrupción del sistema operativo o al manual de referencias técnicas de las BIOS. Las interrupciones programadas se denominan exactamente interrupciones internas, </a:t>
            </a:r>
            <a:r>
              <a:rPr lang="es-AR" b="1" dirty="0"/>
              <a:t>interrupciones programadas o interrupciones software</a:t>
            </a:r>
            <a:r>
              <a:rPr lang="es-AR" dirty="0"/>
              <a:t>, y causan la suspensión momentánea del programa que las convoca para bifurcar el servicio solicitado; éste se ejecuta y se retorna el programa interrumpido.</a:t>
            </a:r>
          </a:p>
          <a:p>
            <a:pPr algn="just"/>
            <a:r>
              <a:rPr lang="es-AR" dirty="0"/>
              <a:t>Cuando el μP “recibe” una señal de interrupción “desde afuera”, deja la ejecución del programa actual y bifurca el servicio residente en la memoria principal. Estos servicios se denominan servicios de interrupción o de dispositivo; estas interrupciones se clasifican como </a:t>
            </a:r>
            <a:r>
              <a:rPr lang="es-AR" b="1" dirty="0"/>
              <a:t>externas o hardware</a:t>
            </a:r>
            <a:r>
              <a:rPr lang="es-AR" dirty="0"/>
              <a:t>.</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42046102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3397" t="7362" r="1044" b="3284"/>
          <a:stretch/>
        </p:blipFill>
        <p:spPr>
          <a:xfrm>
            <a:off x="876064" y="1498732"/>
            <a:ext cx="7553448" cy="5297227"/>
          </a:xfrm>
          <a:prstGeom prst="rect">
            <a:avLst/>
          </a:prstGeom>
        </p:spPr>
      </p:pic>
    </p:spTree>
    <p:extLst>
      <p:ext uri="{BB962C8B-B14F-4D97-AF65-F5344CB8AC3E}">
        <p14:creationId xmlns:p14="http://schemas.microsoft.com/office/powerpoint/2010/main" val="22365259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fontScale="92500"/>
          </a:bodyPr>
          <a:lstStyle/>
          <a:p>
            <a:pPr algn="just"/>
            <a:r>
              <a:rPr lang="es-AR" dirty="0"/>
              <a:t>Cuando se produce una interrupción y cuando ésta no provoca la finalización del programa en ejecución, se debe resguardar la información que se aloja en todos los registros del </a:t>
            </a:r>
            <a:r>
              <a:rPr lang="el-GR" dirty="0"/>
              <a:t>μ</a:t>
            </a:r>
            <a:r>
              <a:rPr lang="es-AR" dirty="0"/>
              <a:t>P y que se relaciona con la ejecución del programa interrumpido.</a:t>
            </a:r>
          </a:p>
          <a:p>
            <a:pPr algn="just"/>
            <a:r>
              <a:rPr lang="es-AR" dirty="0"/>
              <a:t>Toda la información del CPU asociada con la ejecución se almacena en memoria principal, en una estructura de dato denominada pila asociada al programa.</a:t>
            </a:r>
          </a:p>
          <a:p>
            <a:pPr algn="just"/>
            <a:r>
              <a:rPr lang="es-AR" dirty="0"/>
              <a:t>Este procedimiento permite </a:t>
            </a:r>
            <a:r>
              <a:rPr lang="es-AR" b="1" dirty="0"/>
              <a:t>resguardar el entorno</a:t>
            </a:r>
            <a:r>
              <a:rPr lang="es-AR" dirty="0"/>
              <a:t> de CPU para luego reanudar la ejecución a partir del momento en que se produjo la interrupción. El programa pasa a un estado de espera que durará como mínimo el tiempo que tarde en ejecutarse el servicio de interrupción. </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792550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1996375"/>
            <a:ext cx="7408333" cy="4968553"/>
          </a:xfrm>
        </p:spPr>
        <p:txBody>
          <a:bodyPr>
            <a:normAutofit lnSpcReduction="10000"/>
          </a:bodyPr>
          <a:lstStyle/>
          <a:p>
            <a:pPr algn="just"/>
            <a:r>
              <a:rPr lang="es-AR" dirty="0"/>
              <a:t>Otra característica que representa mayor rendimiento es la cantidad de bits que se pueden operar simultáneamente; es decir que sumar dos números de 64 bits en una CPU con registros de 32 bits, implica que la suma se realiza en dos etapas. La cantidad de bits que se operan simultáneamente se denomina </a:t>
            </a:r>
            <a:r>
              <a:rPr lang="es-AR" b="1" dirty="0"/>
              <a:t>palabra</a:t>
            </a:r>
            <a:r>
              <a:rPr lang="es-AR" dirty="0"/>
              <a:t> de CPU. </a:t>
            </a:r>
          </a:p>
          <a:p>
            <a:pPr algn="just"/>
            <a:r>
              <a:rPr lang="es-AR" dirty="0"/>
              <a:t>Otra alternativa para mejorar el rendimiento es lograr la ejecución de instrucciones en paralelo, esto se conoce como paralelismo a nivel de instrucción o </a:t>
            </a:r>
            <a:r>
              <a:rPr lang="es-AR" b="1" dirty="0"/>
              <a:t>técnica de </a:t>
            </a:r>
            <a:r>
              <a:rPr lang="es-AR" b="1" i="1" dirty="0"/>
              <a:t>pipeline</a:t>
            </a:r>
            <a:r>
              <a:rPr lang="es-AR" dirty="0"/>
              <a:t>. </a:t>
            </a:r>
          </a:p>
          <a:p>
            <a:pPr algn="just"/>
            <a:r>
              <a:rPr lang="es-AR" dirty="0"/>
              <a:t>En relación con el entorno del microprocesador, hay dos parámetros importantes: la cantidad de bits que se pueden transferir en paralelo, vía el bus de dato, y la cantidad de bits que puede transferir el bus de direcciones.</a:t>
            </a:r>
          </a:p>
        </p:txBody>
      </p:sp>
    </p:spTree>
    <p:extLst>
      <p:ext uri="{BB962C8B-B14F-4D97-AF65-F5344CB8AC3E}">
        <p14:creationId xmlns:p14="http://schemas.microsoft.com/office/powerpoint/2010/main" val="1998101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a:bodyPr>
          <a:lstStyle/>
          <a:p>
            <a:pPr algn="just"/>
            <a:r>
              <a:rPr lang="es-AR" dirty="0"/>
              <a:t>Cuando el servicio se ejecutó por completo, el programa interrumpido debe continuar su ejecución, pero los registros internos contienen información que no le sirve, es entonces el momento de restaurar el entorno de CPU, “rescatando” la información que tenían los registros internos desde la pila. Este procedimiento se conoce como </a:t>
            </a:r>
            <a:r>
              <a:rPr lang="es-AR" b="1" dirty="0"/>
              <a:t>restauración de contexto</a:t>
            </a:r>
            <a:r>
              <a:rPr lang="es-AR" dirty="0"/>
              <a:t> de CPU.</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29771917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a:bodyPr>
          <a:lstStyle/>
          <a:p>
            <a:pPr algn="just"/>
            <a:r>
              <a:rPr lang="es-AR" dirty="0"/>
              <a:t>En síntesis:</a:t>
            </a:r>
          </a:p>
          <a:p>
            <a:pPr marL="759143" lvl="1" indent="-457200" algn="just">
              <a:buFont typeface="+mj-lt"/>
              <a:buAutoNum type="arabicPeriod"/>
            </a:pPr>
            <a:r>
              <a:rPr lang="es-AR" dirty="0"/>
              <a:t>Programa en ejecución.</a:t>
            </a:r>
          </a:p>
          <a:p>
            <a:pPr marL="759143" lvl="1" indent="-457200" algn="just">
              <a:buFont typeface="+mj-lt"/>
              <a:buAutoNum type="arabicPeriod"/>
            </a:pPr>
            <a:r>
              <a:rPr lang="es-AR" dirty="0"/>
              <a:t>Presentación de la interrupción.</a:t>
            </a:r>
          </a:p>
          <a:p>
            <a:pPr marL="1038543" lvl="2" indent="-457200" algn="just">
              <a:buFont typeface="+mj-lt"/>
              <a:buAutoNum type="arabicPeriod"/>
            </a:pPr>
            <a:r>
              <a:rPr lang="es-AR" b="1" dirty="0"/>
              <a:t>Resguardo de contexto</a:t>
            </a:r>
            <a:r>
              <a:rPr lang="es-AR" dirty="0"/>
              <a:t> de CPU en la pila.</a:t>
            </a:r>
          </a:p>
          <a:p>
            <a:pPr marL="1038543" lvl="2" indent="-457200" algn="just">
              <a:buFont typeface="+mj-lt"/>
              <a:buAutoNum type="arabicPeriod"/>
            </a:pPr>
            <a:r>
              <a:rPr lang="es-AR" dirty="0"/>
              <a:t>Ejecución del servicio de atención de interrupción.</a:t>
            </a:r>
          </a:p>
          <a:p>
            <a:pPr marL="1038543" lvl="2" indent="-457200" algn="just">
              <a:buFont typeface="+mj-lt"/>
              <a:buAutoNum type="arabicPeriod"/>
            </a:pPr>
            <a:r>
              <a:rPr lang="es-AR" b="1" dirty="0"/>
              <a:t>Restauración del contexto</a:t>
            </a:r>
            <a:r>
              <a:rPr lang="es-AR" dirty="0"/>
              <a:t> de CPU.</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28649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7770" t="34335" r="25868" b="30963"/>
          <a:stretch/>
        </p:blipFill>
        <p:spPr bwMode="auto">
          <a:xfrm>
            <a:off x="1087221" y="2888448"/>
            <a:ext cx="7015750" cy="2952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098053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a:bodyPr>
          <a:lstStyle/>
          <a:p>
            <a:pPr algn="just"/>
            <a:r>
              <a:rPr lang="es-AR" dirty="0"/>
              <a:t>Los servicios que atienden a las diversas interrupciones y excepciones que se pueden producir se alojan en memoria principal y, obviamente, “comienzan” en lugares de memoria diferentes. </a:t>
            </a:r>
          </a:p>
          <a:p>
            <a:pPr algn="just"/>
            <a:r>
              <a:rPr lang="es-AR" dirty="0"/>
              <a:t>Para conocer donde se aloja un servicio, también se mantiene en memoria una tabla de vectores de interrupción de </a:t>
            </a:r>
            <a:r>
              <a:rPr lang="es-AR" i="1" dirty="0"/>
              <a:t>n</a:t>
            </a:r>
            <a:r>
              <a:rPr lang="es-AR" dirty="0"/>
              <a:t> entradas. </a:t>
            </a:r>
          </a:p>
          <a:p>
            <a:pPr algn="just"/>
            <a:r>
              <a:rPr lang="es-AR" dirty="0"/>
              <a:t>Cada una de éstas se corresponden con el número de interrupción, así, la INT 10, encuentra su vector en la entrada 10hexa. </a:t>
            </a:r>
          </a:p>
          <a:p>
            <a:pPr algn="just"/>
            <a:r>
              <a:rPr lang="es-AR" dirty="0"/>
              <a:t>Al conjunto de servicios se lo denomina manejadores de interrupciones (</a:t>
            </a:r>
            <a:r>
              <a:rPr lang="es-AR" i="1" dirty="0"/>
              <a:t>Interruption Drivers</a:t>
            </a:r>
            <a:r>
              <a:rPr lang="es-AR" dirty="0"/>
              <a:t>)</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interrupción</a:t>
            </a:r>
          </a:p>
        </p:txBody>
      </p:sp>
    </p:spTree>
    <p:extLst>
      <p:ext uri="{BB962C8B-B14F-4D97-AF65-F5344CB8AC3E}">
        <p14:creationId xmlns:p14="http://schemas.microsoft.com/office/powerpoint/2010/main" val="30987997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a:bodyPr>
          <a:lstStyle/>
          <a:p>
            <a:pPr algn="just"/>
            <a:r>
              <a:rPr lang="es-AR" dirty="0"/>
              <a:t>La pila es una estructura de datos en memoria de acceso LIFO.</a:t>
            </a:r>
          </a:p>
          <a:p>
            <a:pPr algn="just"/>
            <a:r>
              <a:rPr lang="es-AR" dirty="0"/>
              <a:t>La que se encarga del acceso a la pila es la CPU, ejecutando instrucciones “PUSH” y “POP”.</a:t>
            </a:r>
          </a:p>
          <a:p>
            <a:pPr algn="just"/>
            <a:r>
              <a:rPr lang="es-AR" dirty="0"/>
              <a:t>La CPU utiliza la pila para:</a:t>
            </a:r>
          </a:p>
          <a:p>
            <a:pPr lvl="1" algn="just"/>
            <a:r>
              <a:rPr lang="es-AR" dirty="0"/>
              <a:t>Almacenar la dirección de retorno (IP) y, eventualmente, el CS (Segmento de Código) cuando se llama a un procedimiento, también conocido como subrutina.</a:t>
            </a:r>
          </a:p>
          <a:p>
            <a:pPr lvl="1" algn="just"/>
            <a:r>
              <a:rPr lang="es-AR" dirty="0"/>
              <a:t>Almacenar el estado del procesador cuando se produce una interrupción. Los registros obligados que apila son el CS, el IP y el estado de los flags (</a:t>
            </a:r>
            <a:r>
              <a:rPr lang="es-AR" i="1" dirty="0"/>
              <a:t>status register</a:t>
            </a:r>
            <a:r>
              <a:rPr lang="es-AR" dirty="0"/>
              <a:t>) y, eventualmente, los registros de cálculo, etc.</a:t>
            </a:r>
          </a:p>
          <a:p>
            <a:pPr lvl="1" algn="just"/>
            <a:r>
              <a:rPr lang="es-AR" dirty="0"/>
              <a:t>Para pasar parámetros entre dos procedimientos.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Pila</a:t>
            </a:r>
          </a:p>
        </p:txBody>
      </p:sp>
    </p:spTree>
    <p:extLst>
      <p:ext uri="{BB962C8B-B14F-4D97-AF65-F5344CB8AC3E}">
        <p14:creationId xmlns:p14="http://schemas.microsoft.com/office/powerpoint/2010/main" val="9517713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377600"/>
            <a:ext cx="7408333" cy="4453104"/>
          </a:xfrm>
        </p:spPr>
        <p:txBody>
          <a:bodyPr>
            <a:normAutofit/>
          </a:bodyPr>
          <a:lstStyle/>
          <a:p>
            <a:pPr algn="just"/>
            <a:r>
              <a:rPr lang="es-AR" dirty="0"/>
              <a:t>El acceso a la pila se realiza a través de los registros punteros SP y BP. El SP (</a:t>
            </a:r>
            <a:r>
              <a:rPr lang="es-AR" i="1" dirty="0"/>
              <a:t>Stack Pointer </a:t>
            </a:r>
            <a:r>
              <a:rPr lang="es-AR" dirty="0"/>
              <a:t>o Puntero de Pila) es el registro que contiene la dirección del próximo elemento de pila vacío.</a:t>
            </a:r>
          </a:p>
          <a:p>
            <a:pPr algn="just"/>
            <a:r>
              <a:rPr lang="es-AR" dirty="0"/>
              <a:t>La carga (escritura) o extracción (lectura) de datos de la pila es un procedimiento de SW. Estas operaciones se llevan a cabo incrementando o decrementando el registro SP. </a:t>
            </a:r>
          </a:p>
          <a:p>
            <a:pPr algn="just"/>
            <a:r>
              <a:rPr lang="es-AR" dirty="0"/>
              <a:t>Si la pila trabaja a nivel palabra (2 </a:t>
            </a:r>
            <a:r>
              <a:rPr lang="es-AR" i="1" dirty="0"/>
              <a:t>bytes</a:t>
            </a:r>
            <a:r>
              <a:rPr lang="es-AR" dirty="0"/>
              <a:t>), cada vez que se extraiga un dato se autoincrementará (SP = SP + 2), y cada vez que se cargue se autodecrementará (SP = SP - 2).</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Pila</a:t>
            </a:r>
          </a:p>
        </p:txBody>
      </p:sp>
    </p:spTree>
    <p:extLst>
      <p:ext uri="{BB962C8B-B14F-4D97-AF65-F5344CB8AC3E}">
        <p14:creationId xmlns:p14="http://schemas.microsoft.com/office/powerpoint/2010/main" val="6592905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a:normAutofit fontScale="92500" lnSpcReduction="10000"/>
          </a:bodyPr>
          <a:lstStyle/>
          <a:p>
            <a:pPr algn="just"/>
            <a:r>
              <a:rPr lang="es-AR" dirty="0"/>
              <a:t>Las instrucciones que a causa de su ejecución afectan la pila son: CALL, INT, RET e IRET.</a:t>
            </a:r>
          </a:p>
          <a:p>
            <a:pPr algn="just"/>
            <a:r>
              <a:rPr lang="es-AR" dirty="0"/>
              <a:t>Las instrucciones que permiten el acceso explícito a la pila son:</a:t>
            </a:r>
          </a:p>
          <a:p>
            <a:pPr lvl="1" algn="just"/>
            <a:r>
              <a:rPr lang="es-AR" b="1" dirty="0"/>
              <a:t>PUSH</a:t>
            </a:r>
            <a:r>
              <a:rPr lang="es-AR" dirty="0"/>
              <a:t>, que empuja o produce el almacenamiento de la palabra en la pila y luego decrementa el SP.</a:t>
            </a:r>
          </a:p>
          <a:p>
            <a:pPr lvl="1" algn="just"/>
            <a:r>
              <a:rPr lang="es-AR" b="1" dirty="0"/>
              <a:t>POP</a:t>
            </a:r>
            <a:r>
              <a:rPr lang="es-AR" dirty="0"/>
              <a:t>, que extrae o saca una palabra de la pila y “desafecta” las posiciones de memoria incrementando el SP.</a:t>
            </a:r>
          </a:p>
          <a:p>
            <a:pPr algn="just"/>
            <a:r>
              <a:rPr lang="es-AR" dirty="0"/>
              <a:t>Como conclusión, y debido al criterio de estructuración que utiliza la pila (LIFO), los valores que se ingresan en la pila se extraen en orden inverso respecto del que tenían cuando entraron.</a:t>
            </a:r>
          </a:p>
          <a:p>
            <a:pPr algn="just"/>
            <a:endParaRPr lang="es-AR" dirty="0"/>
          </a:p>
          <a:p>
            <a:pPr marL="0" indent="0" algn="ctr">
              <a:buNone/>
            </a:pPr>
            <a:r>
              <a:rPr lang="es-AR" dirty="0">
                <a:solidFill>
                  <a:srgbClr val="7030A0"/>
                </a:solidFill>
              </a:rPr>
              <a:t>[Ver Ejemplo en página 196 del libro de Quiroga]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Pila</a:t>
            </a:r>
          </a:p>
        </p:txBody>
      </p:sp>
    </p:spTree>
    <p:extLst>
      <p:ext uri="{BB962C8B-B14F-4D97-AF65-F5344CB8AC3E}">
        <p14:creationId xmlns:p14="http://schemas.microsoft.com/office/powerpoint/2010/main" val="16817152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r>
              <a:rPr lang="es-AR" dirty="0"/>
              <a:t>La alimentación de los distintos componentes de una computadora proviene de una fuente. Ésta es un dispositivo que transforma la corriente que nos entrega la red eléctrica para  que sea aceptable para los circuitos electrónicos.</a:t>
            </a:r>
          </a:p>
          <a:p>
            <a:pPr algn="just"/>
            <a:r>
              <a:rPr lang="es-AR" dirty="0"/>
              <a:t>El proceso de transformación genera de una entrada de 220v, una salida de, por ejemplo, 5v. La corriente suministrada por la red es alterna y, por lo tanto, se requiere un procedimiento de rectificación para convertirla en continua.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Alimentación</a:t>
            </a:r>
          </a:p>
        </p:txBody>
      </p:sp>
    </p:spTree>
    <p:extLst>
      <p:ext uri="{BB962C8B-B14F-4D97-AF65-F5344CB8AC3E}">
        <p14:creationId xmlns:p14="http://schemas.microsoft.com/office/powerpoint/2010/main" val="40968746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r>
              <a:rPr lang="es-AR" b="1" dirty="0"/>
              <a:t>CISC</a:t>
            </a:r>
            <a:r>
              <a:rPr lang="es-AR" dirty="0"/>
              <a:t> (</a:t>
            </a:r>
            <a:r>
              <a:rPr lang="es-AR" i="1" dirty="0"/>
              <a:t>Complex Instruction Set Computer</a:t>
            </a:r>
            <a:r>
              <a:rPr lang="es-AR" dirty="0"/>
              <a:t>). Esta denominación se debe a que se pueden ejecutar instrucciones simples o complejas.</a:t>
            </a:r>
          </a:p>
          <a:p>
            <a:pPr lvl="1" algn="just"/>
            <a:r>
              <a:rPr lang="es-AR" dirty="0"/>
              <a:t>Una instrucción compleja utiliza varias microinstrucciones y, por lo tanto, una unidad de control para un set de instrucciones CISC utiliza una ROM de microcódigos. </a:t>
            </a:r>
          </a:p>
          <a:p>
            <a:pPr lvl="1" algn="just"/>
            <a:r>
              <a:rPr lang="es-AR" dirty="0"/>
              <a:t>Un set de instrucciones CISC admite múltiples modos de obtención del dato y, por lo tanto, un mismo verbo tendrá en el set tantas instrucciones distintas como modos de direccionamiento acepte el verbo.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CISC</a:t>
            </a:r>
          </a:p>
        </p:txBody>
      </p:sp>
    </p:spTree>
    <p:extLst>
      <p:ext uri="{BB962C8B-B14F-4D97-AF65-F5344CB8AC3E}">
        <p14:creationId xmlns:p14="http://schemas.microsoft.com/office/powerpoint/2010/main" val="5285073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752528"/>
          </a:xfrm>
        </p:spPr>
        <p:txBody>
          <a:bodyPr vert="horz" lIns="91440" tIns="45720" rIns="91440" bIns="45720" rtlCol="0">
            <a:normAutofit fontScale="92500" lnSpcReduction="10000"/>
          </a:bodyPr>
          <a:lstStyle/>
          <a:p>
            <a:pPr algn="just"/>
            <a:endParaRPr lang="es-AR" dirty="0"/>
          </a:p>
          <a:p>
            <a:pPr algn="just"/>
            <a:endParaRPr lang="es-AR" dirty="0"/>
          </a:p>
          <a:p>
            <a:pPr algn="just"/>
            <a:endParaRPr lang="es-AR" dirty="0"/>
          </a:p>
          <a:p>
            <a:pPr algn="just"/>
            <a:endParaRPr lang="es-AR" dirty="0"/>
          </a:p>
          <a:p>
            <a:pPr algn="just"/>
            <a:r>
              <a:rPr lang="es-AR" dirty="0"/>
              <a:t>Cuando un set de instrucciones admite tanta variedad de modos de direccionamiento, aumenta el número de instrucciones del set, además de incrementarse su complejidad en la medida que aumenta la del procedimiento para acceder al dato.</a:t>
            </a:r>
          </a:p>
          <a:p>
            <a:pPr algn="just"/>
            <a:r>
              <a:rPr lang="es-AR" dirty="0"/>
              <a:t>Esto, atenta contra el rendimiento “ideal” del procesamiento “pipeline”, que en términos óptimos supone que todas las instrucciones ocupen prácticamente la misma cantidad de ciclos de reloj para lograr mayor eficiencia.</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CISC</a:t>
            </a:r>
          </a:p>
        </p:txBody>
      </p:sp>
      <p:pic>
        <p:nvPicPr>
          <p:cNvPr id="2" name="1 Imagen"/>
          <p:cNvPicPr>
            <a:picLocks noChangeAspect="1"/>
          </p:cNvPicPr>
          <p:nvPr/>
        </p:nvPicPr>
        <p:blipFill rotWithShape="1">
          <a:blip r:embed="rId3" cstate="print">
            <a:biLevel thresh="25000"/>
            <a:extLst>
              <a:ext uri="{28A0092B-C50C-407E-A947-70E740481C1C}">
                <a14:useLocalDpi xmlns:a14="http://schemas.microsoft.com/office/drawing/2010/main" val="0"/>
              </a:ext>
            </a:extLst>
          </a:blip>
          <a:srcRect l="1642" t="40199" r="1343" b="21990"/>
          <a:stretch/>
        </p:blipFill>
        <p:spPr>
          <a:xfrm>
            <a:off x="1239008" y="1632569"/>
            <a:ext cx="6712176" cy="1962020"/>
          </a:xfrm>
          <a:prstGeom prst="rect">
            <a:avLst/>
          </a:prstGeom>
        </p:spPr>
      </p:pic>
    </p:spTree>
    <p:extLst>
      <p:ext uri="{BB962C8B-B14F-4D97-AF65-F5344CB8AC3E}">
        <p14:creationId xmlns:p14="http://schemas.microsoft.com/office/powerpoint/2010/main" val="753626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1996375"/>
            <a:ext cx="7408333" cy="4968553"/>
          </a:xfrm>
        </p:spPr>
        <p:txBody>
          <a:bodyPr>
            <a:normAutofit/>
          </a:bodyPr>
          <a:lstStyle/>
          <a:p>
            <a:pPr algn="just"/>
            <a:r>
              <a:rPr lang="es-AR" dirty="0"/>
              <a:t>Los circuitos integrados (IC o </a:t>
            </a:r>
            <a:r>
              <a:rPr lang="es-AR" i="1" dirty="0"/>
              <a:t>Integrated Circuits</a:t>
            </a:r>
            <a:r>
              <a:rPr lang="es-AR" dirty="0"/>
              <a:t>), también llamados chips, están constituidos por una base de silicio en la que se encuentran millones de dispositivos electrónicos interconectados (diodos, transistores, resistencias, capacitores, etc.)</a:t>
            </a:r>
          </a:p>
          <a:p>
            <a:pPr algn="just"/>
            <a:r>
              <a:rPr lang="es-AR" dirty="0"/>
              <a:t>Un microprocesador es un chip que junto con la memoria principal, los buses de sistema, los módulos de E/S y los buses de E/S constituyen la estructura de una computadora completa que se integra en una arquitectura abierta, ya que es configurable según la necesidad del negocio, tanto del punto de vista del HW como del SW.</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l-GR" sz="2400" dirty="0">
                <a:solidFill>
                  <a:schemeClr val="bg1"/>
                </a:solidFill>
              </a:rPr>
              <a:t>μ</a:t>
            </a:r>
            <a:r>
              <a:rPr lang="es-AR" sz="2400" dirty="0">
                <a:solidFill>
                  <a:schemeClr val="bg1"/>
                </a:solidFill>
              </a:rPr>
              <a:t>Procesadores y </a:t>
            </a:r>
            <a:r>
              <a:rPr lang="el-GR" sz="2400" dirty="0">
                <a:solidFill>
                  <a:schemeClr val="bg1"/>
                </a:solidFill>
              </a:rPr>
              <a:t>μ</a:t>
            </a:r>
            <a:r>
              <a:rPr lang="es-AR" sz="2400" dirty="0">
                <a:solidFill>
                  <a:schemeClr val="bg1"/>
                </a:solidFill>
              </a:rPr>
              <a:t>Controladores</a:t>
            </a:r>
          </a:p>
        </p:txBody>
      </p:sp>
    </p:spTree>
    <p:extLst>
      <p:ext uri="{BB962C8B-B14F-4D97-AF65-F5344CB8AC3E}">
        <p14:creationId xmlns:p14="http://schemas.microsoft.com/office/powerpoint/2010/main" val="17825494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fontScale="92500" lnSpcReduction="10000"/>
          </a:bodyPr>
          <a:lstStyle/>
          <a:p>
            <a:pPr algn="just"/>
            <a:r>
              <a:rPr lang="es-AR" b="1" dirty="0"/>
              <a:t>RISC</a:t>
            </a:r>
            <a:r>
              <a:rPr lang="es-AR" dirty="0"/>
              <a:t> (</a:t>
            </a:r>
            <a:r>
              <a:rPr lang="es-AR" i="1" dirty="0"/>
              <a:t>Reduced Instruction Set Computer</a:t>
            </a:r>
            <a:r>
              <a:rPr lang="es-AR" dirty="0"/>
              <a:t>). </a:t>
            </a:r>
          </a:p>
          <a:p>
            <a:pPr lvl="1" algn="just"/>
            <a:r>
              <a:rPr lang="es-AR" dirty="0"/>
              <a:t>La ejecución de una “sentencia” involucra varios ciclos de reloj diferidos. La idea es que cada instrucción tenga la mayor cantidad de microoperaciones solapadas posibles, de modo que la mayoría de ellas se ejecute en un ciclo de reloj.</a:t>
            </a:r>
          </a:p>
          <a:p>
            <a:pPr lvl="1" algn="just"/>
            <a:r>
              <a:rPr lang="es-AR" dirty="0"/>
              <a:t>Todas las instrucciones tienen el mismo tamaño, lo que facilita el funcionamiento del </a:t>
            </a:r>
            <a:r>
              <a:rPr lang="es-AR" i="1" dirty="0"/>
              <a:t>pipeline</a:t>
            </a:r>
            <a:r>
              <a:rPr lang="es-AR" dirty="0"/>
              <a:t>.</a:t>
            </a:r>
          </a:p>
          <a:p>
            <a:pPr lvl="1" algn="just"/>
            <a:r>
              <a:rPr lang="es-AR" dirty="0"/>
              <a:t>Hay sólo 2 instrucciones para acceder a memoria, LOAD y STORE, que se utilizan para cargar la gran cantidad de registros disponibles en esta arquitectura para almacenar operandos. Las instrucciones que realizan operaciones aritméticas son de referencia a registro y, en general, tienen especificados 2 para los operandos y 1 para el resultado. Esta característica permite una independencia entre las instrucciones de acceso a memoria y las de cálculo, lo que facilita la concurrencia de ambas actividades y favorece el procesamiento segmentado.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RISC</a:t>
            </a:r>
          </a:p>
        </p:txBody>
      </p:sp>
    </p:spTree>
    <p:extLst>
      <p:ext uri="{BB962C8B-B14F-4D97-AF65-F5344CB8AC3E}">
        <p14:creationId xmlns:p14="http://schemas.microsoft.com/office/powerpoint/2010/main" val="7527378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CISC vs RISC</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3480" t="46437" r="22605" b="15690"/>
          <a:stretch/>
        </p:blipFill>
        <p:spPr bwMode="auto">
          <a:xfrm>
            <a:off x="401605" y="2996952"/>
            <a:ext cx="8386982" cy="33123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84254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r>
              <a:rPr lang="es-AR" b="1" dirty="0"/>
              <a:t>CISC</a:t>
            </a:r>
            <a:r>
              <a:rPr lang="es-AR" dirty="0"/>
              <a:t> (</a:t>
            </a:r>
            <a:r>
              <a:rPr lang="es-AR" i="1" dirty="0"/>
              <a:t>Complex Instruction Set Computer</a:t>
            </a:r>
            <a:r>
              <a:rPr lang="es-AR" dirty="0"/>
              <a:t>)</a:t>
            </a:r>
          </a:p>
          <a:p>
            <a:pPr lvl="1" algn="just"/>
            <a:r>
              <a:rPr lang="es-AR" dirty="0"/>
              <a:t>Instrucciones de largo variable</a:t>
            </a:r>
          </a:p>
          <a:p>
            <a:pPr lvl="1" algn="just"/>
            <a:r>
              <a:rPr lang="es-AR" dirty="0"/>
              <a:t>Decodificación de instrucciones complejo (</a:t>
            </a:r>
            <a:r>
              <a:rPr lang="es-AR" i="1" dirty="0"/>
              <a:t>microcoding</a:t>
            </a:r>
            <a:r>
              <a:rPr lang="es-AR" dirty="0"/>
              <a:t>)</a:t>
            </a:r>
          </a:p>
          <a:p>
            <a:pPr lvl="1" algn="just"/>
            <a:r>
              <a:rPr lang="es-AR" dirty="0"/>
              <a:t>Número de ciclos de reloj de ejecución variable</a:t>
            </a:r>
          </a:p>
          <a:p>
            <a:pPr algn="just"/>
            <a:r>
              <a:rPr lang="es-AR" b="1" dirty="0"/>
              <a:t>RISC</a:t>
            </a:r>
            <a:r>
              <a:rPr lang="es-AR" dirty="0"/>
              <a:t> (</a:t>
            </a:r>
            <a:r>
              <a:rPr lang="es-AR" i="1" dirty="0"/>
              <a:t>Reduced Instruction Set Computer</a:t>
            </a:r>
            <a:r>
              <a:rPr lang="es-AR" dirty="0"/>
              <a:t>)</a:t>
            </a:r>
          </a:p>
          <a:p>
            <a:pPr lvl="1" algn="just"/>
            <a:r>
              <a:rPr lang="es-AR" dirty="0"/>
              <a:t>Conjunto de instrucciones reducidas y ortogonal</a:t>
            </a:r>
          </a:p>
          <a:p>
            <a:pPr lvl="1" algn="just"/>
            <a:r>
              <a:rPr lang="es-AR" dirty="0"/>
              <a:t>Instrucciones de tamaño fijo (o varía muy poco) y similar formato</a:t>
            </a:r>
          </a:p>
          <a:p>
            <a:pPr lvl="1" algn="just"/>
            <a:r>
              <a:rPr lang="es-AR" dirty="0"/>
              <a:t>Decodificación de instrucciones más fácil</a:t>
            </a:r>
          </a:p>
          <a:p>
            <a:pPr lvl="1" algn="just"/>
            <a:r>
              <a:rPr lang="es-AR" dirty="0"/>
              <a:t>Ejecuta misma (aprox.) cantidad de ciclos</a:t>
            </a:r>
          </a:p>
          <a:p>
            <a:pPr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CISC vs RISC</a:t>
            </a:r>
          </a:p>
        </p:txBody>
      </p:sp>
    </p:spTree>
    <p:extLst>
      <p:ext uri="{BB962C8B-B14F-4D97-AF65-F5344CB8AC3E}">
        <p14:creationId xmlns:p14="http://schemas.microsoft.com/office/powerpoint/2010/main" val="3939053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r>
              <a:rPr lang="es-AR" b="1" dirty="0"/>
              <a:t>EPIC </a:t>
            </a:r>
            <a:r>
              <a:rPr lang="es-AR" dirty="0"/>
              <a:t>(</a:t>
            </a:r>
            <a:r>
              <a:rPr lang="es-AR" i="1" dirty="0"/>
              <a:t>Explicitly Paralell Instruction Computing o Computación de Instrucciones Paralelas Explícitas</a:t>
            </a:r>
            <a:r>
              <a:rPr lang="es-AR" dirty="0"/>
              <a:t>). </a:t>
            </a:r>
          </a:p>
          <a:p>
            <a:pPr lvl="1" algn="just"/>
            <a:r>
              <a:rPr lang="es-AR" dirty="0"/>
              <a:t>La característica más importante de esta arquitectura es que permite agrupar instrucciones para ejecutarlas de manera paralela en forma explícita.</a:t>
            </a:r>
          </a:p>
          <a:p>
            <a:pPr lvl="1" algn="just"/>
            <a:r>
              <a:rPr lang="es-AR" dirty="0"/>
              <a:t>Se organizan la ejecución de instrucciones de bifurcación o salto condicionado, que son las que cambian el flujo secuencial de ejecución y los “</a:t>
            </a:r>
            <a:r>
              <a:rPr lang="es-AR" i="1" dirty="0"/>
              <a:t>retrieves</a:t>
            </a:r>
            <a:r>
              <a:rPr lang="es-AR" dirty="0"/>
              <a:t>” de memoria.</a:t>
            </a:r>
          </a:p>
          <a:p>
            <a:pPr lvl="1" algn="just"/>
            <a:r>
              <a:rPr lang="es-AR" dirty="0"/>
              <a:t>Tiene como características fundamentales una gran cantidad de registros y paralelismo explícito en el código de máquina (o sea que, la dependencia entre instrucciones es encontrada y manejada por el compilador, no por el procesador, por lo que el programa ejecutable ya está “organizado” antes de su ejecución).</a:t>
            </a:r>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EPIC</a:t>
            </a:r>
          </a:p>
        </p:txBody>
      </p:sp>
    </p:spTree>
    <p:extLst>
      <p:ext uri="{BB962C8B-B14F-4D97-AF65-F5344CB8AC3E}">
        <p14:creationId xmlns:p14="http://schemas.microsoft.com/office/powerpoint/2010/main" val="25183133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endParaRPr lang="es-AR" dirty="0"/>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EPIC</a:t>
            </a:r>
          </a:p>
        </p:txBody>
      </p:sp>
      <p:sp>
        <p:nvSpPr>
          <p:cNvPr id="6" name="1 Marcador de contenido"/>
          <p:cNvSpPr txBox="1">
            <a:spLocks/>
          </p:cNvSpPr>
          <p:nvPr/>
        </p:nvSpPr>
        <p:spPr>
          <a:xfrm>
            <a:off x="1024467" y="2357264"/>
            <a:ext cx="7408333" cy="4625840"/>
          </a:xfrm>
          <a:prstGeom prst="rect">
            <a:avLst/>
          </a:prstGeom>
        </p:spPr>
        <p:txBody>
          <a:bodyPr vert="horz" lIns="91440" tIns="45720" rIns="91440" bIns="45720" rtlCol="0">
            <a:normAutofit/>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algn="just"/>
            <a:r>
              <a:rPr lang="es-AR" dirty="0"/>
              <a:t>Las instrucciones de las distintas ramas de un salto condicionado son marcadas por registros de atributo (</a:t>
            </a:r>
            <a:r>
              <a:rPr lang="es-AR" i="1" dirty="0"/>
              <a:t>Predicate Registers</a:t>
            </a:r>
            <a:r>
              <a:rPr lang="es-AR" dirty="0"/>
              <a:t>).</a:t>
            </a:r>
          </a:p>
          <a:p>
            <a:pPr algn="just"/>
            <a:r>
              <a:rPr lang="es-AR" u="sng" dirty="0"/>
              <a:t>Predicación</a:t>
            </a:r>
            <a:r>
              <a:rPr lang="es-AR" dirty="0"/>
              <a:t> es un método para manejar saltos condicionales, donde la idea principal es que el compilador planifique ambos caminos posibles de ramificación, para que ambas ramas se encuentren en el procesador en forma simultánea. </a:t>
            </a:r>
          </a:p>
        </p:txBody>
      </p:sp>
    </p:spTree>
    <p:extLst>
      <p:ext uri="{BB962C8B-B14F-4D97-AF65-F5344CB8AC3E}">
        <p14:creationId xmlns:p14="http://schemas.microsoft.com/office/powerpoint/2010/main" val="42615627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endParaRPr lang="es-AR" dirty="0"/>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EPIC - Predicación</a:t>
            </a:r>
          </a:p>
        </p:txBody>
      </p:sp>
      <p:sp>
        <p:nvSpPr>
          <p:cNvPr id="6" name="1 Marcador de contenido"/>
          <p:cNvSpPr txBox="1">
            <a:spLocks/>
          </p:cNvSpPr>
          <p:nvPr/>
        </p:nvSpPr>
        <p:spPr>
          <a:xfrm>
            <a:off x="1024467" y="2289024"/>
            <a:ext cx="7408333" cy="4625840"/>
          </a:xfrm>
          <a:prstGeom prst="rect">
            <a:avLst/>
          </a:prstGeom>
        </p:spPr>
        <p:txBody>
          <a:bodyPr vert="horz" lIns="91440" tIns="45720" rIns="91440" bIns="45720" rtlCol="0">
            <a:normAutofit fontScale="92500" lnSpcReduction="20000"/>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algn="just"/>
            <a:r>
              <a:rPr lang="es-AR" dirty="0"/>
              <a:t>Cuando un compilador encuentre una expresión de salto condicional en el código fuente, marcará todas las instrucciones que representan cada camino de la ramificación con un identificador único llamado predicado. En cada instrucción hay un campo de predicado.</a:t>
            </a:r>
          </a:p>
          <a:p>
            <a:pPr algn="just"/>
            <a:r>
              <a:rPr lang="es-AR" dirty="0"/>
              <a:t>Cuando la CPU encuentre, en tiempo de ejecución, una ramificación predicada, comenzará a ejecutar el código de los dos destinos de la ramificación. Sin embargo, no guardará el resultado mientras no estén definidos los valores de los registros del predicado.</a:t>
            </a:r>
          </a:p>
          <a:p>
            <a:pPr algn="just"/>
            <a:r>
              <a:rPr lang="es-AR" dirty="0"/>
              <a:t>Una vez que se evalúe la condición, el procesador guardará un 1 en el registro del predicado, que corresponde a destino verdadero y 0 en los otros.</a:t>
            </a:r>
          </a:p>
        </p:txBody>
      </p:sp>
    </p:spTree>
    <p:extLst>
      <p:ext uri="{BB962C8B-B14F-4D97-AF65-F5344CB8AC3E}">
        <p14:creationId xmlns:p14="http://schemas.microsoft.com/office/powerpoint/2010/main" val="34336267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endParaRPr lang="es-AR" dirty="0"/>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EPIC - Predicación</a:t>
            </a:r>
          </a:p>
        </p:txBody>
      </p:sp>
      <p:sp>
        <p:nvSpPr>
          <p:cNvPr id="6" name="1 Marcador de contenido"/>
          <p:cNvSpPr txBox="1">
            <a:spLocks/>
          </p:cNvSpPr>
          <p:nvPr/>
        </p:nvSpPr>
        <p:spPr>
          <a:xfrm>
            <a:off x="1024467" y="2289024"/>
            <a:ext cx="7408333" cy="4625840"/>
          </a:xfrm>
          <a:prstGeom prst="rect">
            <a:avLst/>
          </a:prstGeom>
        </p:spPr>
        <p:txBody>
          <a:bodyPr vert="horz" lIns="91440" tIns="45720" rIns="91440" bIns="45720" rtlCol="0">
            <a:normAutofit/>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algn="just"/>
            <a:r>
              <a:rPr lang="es-AR" dirty="0"/>
              <a:t>Antes de guardar los resultados, la CPU corrobora cada registro del predicado de cada instrucción. Si el registro contiene un 1, las instrucciones son válidas, así que la CPU retirará la instrucción y almacenará el resultado. Si el registro contiene un 0, la instrucción es inválida, así que la CPU descartará el resultado.</a:t>
            </a:r>
          </a:p>
        </p:txBody>
      </p:sp>
    </p:spTree>
    <p:extLst>
      <p:ext uri="{BB962C8B-B14F-4D97-AF65-F5344CB8AC3E}">
        <p14:creationId xmlns:p14="http://schemas.microsoft.com/office/powerpoint/2010/main" val="32367421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2204864"/>
            <a:ext cx="7408333" cy="4625840"/>
          </a:xfrm>
        </p:spPr>
        <p:txBody>
          <a:bodyPr vert="horz" lIns="91440" tIns="45720" rIns="91440" bIns="45720" rtlCol="0">
            <a:normAutofit/>
          </a:bodyPr>
          <a:lstStyle/>
          <a:p>
            <a:pPr algn="just"/>
            <a:endParaRPr lang="es-AR" dirty="0"/>
          </a:p>
          <a:p>
            <a:pPr lvl="1" algn="just"/>
            <a:endParaRPr lang="es-AR" dirty="0"/>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Tecnología – EPIC</a:t>
            </a:r>
          </a:p>
        </p:txBody>
      </p:sp>
      <p:sp>
        <p:nvSpPr>
          <p:cNvPr id="6" name="1 Marcador de contenido"/>
          <p:cNvSpPr txBox="1">
            <a:spLocks/>
          </p:cNvSpPr>
          <p:nvPr/>
        </p:nvSpPr>
        <p:spPr>
          <a:xfrm>
            <a:off x="1024467" y="2289024"/>
            <a:ext cx="7408333" cy="4625840"/>
          </a:xfrm>
          <a:prstGeom prst="rect">
            <a:avLst/>
          </a:prstGeom>
        </p:spPr>
        <p:txBody>
          <a:bodyPr vert="horz" lIns="91440" tIns="45720" rIns="91440" bIns="45720" rtlCol="0">
            <a:normAutofit fontScale="92500"/>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algn="just"/>
            <a:r>
              <a:rPr lang="es-AR" dirty="0"/>
              <a:t>Otra característica es el concepto de </a:t>
            </a:r>
            <a:r>
              <a:rPr lang="es-AR" u="sng" dirty="0"/>
              <a:t>carga especulativa</a:t>
            </a:r>
            <a:r>
              <a:rPr lang="es-AR" dirty="0"/>
              <a:t>. La especulación trata de aprovechar el μP cuando se encuentra en períodos de latencia, en ese momento “especula” sobre las instrucciones y los datos que va a necesitar más adelante y los carga. </a:t>
            </a:r>
          </a:p>
          <a:p>
            <a:pPr algn="just"/>
            <a:r>
              <a:rPr lang="es-AR" dirty="0"/>
              <a:t>De esta forma, por una parte se hace uso del procesador cuando no es necesario para otra tarea, y por otra, se acelera la velocidad, ya que los datos que se necesitarán ya están cargados en el momento en que se precisen. En esta tarea también está involucrado el compilador, que planifica cargas de datos a </a:t>
            </a:r>
            <a:r>
              <a:rPr lang="es-AR"/>
              <a:t>nivel compilación.</a:t>
            </a:r>
            <a:endParaRPr lang="es-AR" dirty="0"/>
          </a:p>
        </p:txBody>
      </p:sp>
    </p:spTree>
    <p:extLst>
      <p:ext uri="{BB962C8B-B14F-4D97-AF65-F5344CB8AC3E}">
        <p14:creationId xmlns:p14="http://schemas.microsoft.com/office/powerpoint/2010/main" val="3298620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pic>
        <p:nvPicPr>
          <p:cNvPr id="7" name="6 Marcador de contenido"/>
          <p:cNvPicPr>
            <a:picLocks noGrp="1" noChangeAspect="1"/>
          </p:cNvPicPr>
          <p:nvPr>
            <p:ph idx="1"/>
          </p:nvPr>
        </p:nvPicPr>
        <p:blipFill rotWithShape="1">
          <a:blip r:embed="rId3" cstate="print">
            <a:biLevel thresh="50000"/>
            <a:extLst>
              <a:ext uri="{28A0092B-C50C-407E-A947-70E740481C1C}">
                <a14:useLocalDpi xmlns:a14="http://schemas.microsoft.com/office/drawing/2010/main" val="0"/>
              </a:ext>
            </a:extLst>
          </a:blip>
          <a:stretch/>
        </p:blipFill>
        <p:spPr>
          <a:xfrm>
            <a:off x="1385474" y="2052638"/>
            <a:ext cx="5595178" cy="4195762"/>
          </a:xfrm>
        </p:spPr>
      </p:pic>
      <p:sp>
        <p:nvSpPr>
          <p:cNvPr id="4" name="3 CuadroTexto"/>
          <p:cNvSpPr txBox="1"/>
          <p:nvPr/>
        </p:nvSpPr>
        <p:spPr>
          <a:xfrm>
            <a:off x="310620" y="1036744"/>
            <a:ext cx="8568952" cy="461665"/>
          </a:xfrm>
          <a:prstGeom prst="rect">
            <a:avLst/>
          </a:prstGeom>
          <a:noFill/>
        </p:spPr>
        <p:txBody>
          <a:bodyPr wrap="square" rtlCol="0">
            <a:spAutoFit/>
          </a:bodyPr>
          <a:lstStyle/>
          <a:p>
            <a:pPr algn="ctr"/>
            <a:r>
              <a:rPr lang="el-GR" sz="2400" dirty="0">
                <a:solidFill>
                  <a:schemeClr val="bg1"/>
                </a:solidFill>
              </a:rPr>
              <a:t>μ</a:t>
            </a:r>
            <a:r>
              <a:rPr lang="es-AR" sz="2400" dirty="0">
                <a:solidFill>
                  <a:schemeClr val="bg1"/>
                </a:solidFill>
              </a:rPr>
              <a:t>Procesadores y </a:t>
            </a:r>
            <a:r>
              <a:rPr lang="el-GR" sz="2400" dirty="0">
                <a:solidFill>
                  <a:schemeClr val="bg1"/>
                </a:solidFill>
              </a:rPr>
              <a:t>μ</a:t>
            </a:r>
            <a:r>
              <a:rPr lang="es-AR" sz="2400" dirty="0">
                <a:solidFill>
                  <a:schemeClr val="bg1"/>
                </a:solidFill>
              </a:rPr>
              <a:t>Controladores</a:t>
            </a:r>
          </a:p>
        </p:txBody>
      </p:sp>
    </p:spTree>
    <p:extLst>
      <p:ext uri="{BB962C8B-B14F-4D97-AF65-F5344CB8AC3E}">
        <p14:creationId xmlns:p14="http://schemas.microsoft.com/office/powerpoint/2010/main" val="4162540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8802" t="39745" r="16583" b="22008"/>
          <a:stretch/>
        </p:blipFill>
        <p:spPr bwMode="auto">
          <a:xfrm>
            <a:off x="466633" y="2924944"/>
            <a:ext cx="8407021" cy="27977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3 CuadroTexto"/>
          <p:cNvSpPr txBox="1"/>
          <p:nvPr/>
        </p:nvSpPr>
        <p:spPr>
          <a:xfrm>
            <a:off x="310620" y="1036744"/>
            <a:ext cx="8568952" cy="461665"/>
          </a:xfrm>
          <a:prstGeom prst="rect">
            <a:avLst/>
          </a:prstGeom>
          <a:noFill/>
        </p:spPr>
        <p:txBody>
          <a:bodyPr wrap="square" rtlCol="0">
            <a:spAutoFit/>
          </a:bodyPr>
          <a:lstStyle/>
          <a:p>
            <a:pPr algn="ctr"/>
            <a:r>
              <a:rPr lang="el-GR" sz="2400" dirty="0">
                <a:solidFill>
                  <a:schemeClr val="bg1"/>
                </a:solidFill>
              </a:rPr>
              <a:t>μ</a:t>
            </a:r>
            <a:r>
              <a:rPr lang="es-AR" sz="2400" dirty="0">
                <a:solidFill>
                  <a:schemeClr val="bg1"/>
                </a:solidFill>
              </a:rPr>
              <a:t>Procesadores y </a:t>
            </a:r>
            <a:r>
              <a:rPr lang="el-GR" sz="2400" dirty="0">
                <a:solidFill>
                  <a:schemeClr val="bg1"/>
                </a:solidFill>
              </a:rPr>
              <a:t>μ</a:t>
            </a:r>
            <a:r>
              <a:rPr lang="es-AR" sz="2400" dirty="0">
                <a:solidFill>
                  <a:schemeClr val="bg1"/>
                </a:solidFill>
              </a:rPr>
              <a:t>Controladores</a:t>
            </a:r>
          </a:p>
        </p:txBody>
      </p:sp>
    </p:spTree>
    <p:extLst>
      <p:ext uri="{BB962C8B-B14F-4D97-AF65-F5344CB8AC3E}">
        <p14:creationId xmlns:p14="http://schemas.microsoft.com/office/powerpoint/2010/main" val="4250848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1996375"/>
            <a:ext cx="7408333" cy="4968553"/>
          </a:xfrm>
        </p:spPr>
        <p:txBody>
          <a:bodyPr>
            <a:normAutofit/>
          </a:bodyPr>
          <a:lstStyle/>
          <a:p>
            <a:pPr algn="just"/>
            <a:r>
              <a:rPr lang="es-AR" dirty="0"/>
              <a:t>Para sustentar físicamente al microprocesador y otros chips, por ejemplo, en el caso de una computadora personal, se incluye una placa madre o placa principal (</a:t>
            </a:r>
            <a:r>
              <a:rPr lang="es-AR" i="1" dirty="0"/>
              <a:t>mother-board</a:t>
            </a:r>
            <a:r>
              <a:rPr lang="es-AR" dirty="0"/>
              <a:t>), que se utiliza como soporte y elemento de comunicación entre los distintos componentes que se encuentran en el entorno del microprocesador.</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l-GR" sz="2400" dirty="0">
                <a:solidFill>
                  <a:schemeClr val="bg1"/>
                </a:solidFill>
              </a:rPr>
              <a:t>μ</a:t>
            </a:r>
            <a:r>
              <a:rPr lang="es-AR" sz="2400" dirty="0">
                <a:solidFill>
                  <a:schemeClr val="bg1"/>
                </a:solidFill>
              </a:rPr>
              <a:t>Procesadores y </a:t>
            </a:r>
            <a:r>
              <a:rPr lang="el-GR" sz="2400" dirty="0">
                <a:solidFill>
                  <a:schemeClr val="bg1"/>
                </a:solidFill>
              </a:rPr>
              <a:t>μ</a:t>
            </a:r>
            <a:r>
              <a:rPr lang="es-AR" sz="2400" dirty="0">
                <a:solidFill>
                  <a:schemeClr val="bg1"/>
                </a:solidFill>
              </a:rPr>
              <a:t>Controladores</a:t>
            </a:r>
          </a:p>
        </p:txBody>
      </p:sp>
    </p:spTree>
    <p:extLst>
      <p:ext uri="{BB962C8B-B14F-4D97-AF65-F5344CB8AC3E}">
        <p14:creationId xmlns:p14="http://schemas.microsoft.com/office/powerpoint/2010/main" val="816752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1996375"/>
            <a:ext cx="7408333" cy="4968553"/>
          </a:xfrm>
        </p:spPr>
        <p:txBody>
          <a:bodyPr>
            <a:normAutofit lnSpcReduction="10000"/>
          </a:bodyPr>
          <a:lstStyle/>
          <a:p>
            <a:pPr algn="just"/>
            <a:r>
              <a:rPr lang="es-AR" dirty="0"/>
              <a:t>Un microprocesador “procesa” bits que obtiene de una memoria, los opera y luego almacena el resultado de nuevo en memoria. Hablamos de la memoria principal, de donde surgen inicialmente los datos y donde se alojan los resultados, aún cuando el microprocesador cuente con sus propios registros e incluso con memorias caché y alojadas en su interior. </a:t>
            </a:r>
          </a:p>
          <a:p>
            <a:pPr algn="just"/>
            <a:r>
              <a:rPr lang="es-AR" dirty="0"/>
              <a:t>La cantidad de estos bits que “procesa” como grupo es su </a:t>
            </a:r>
            <a:r>
              <a:rPr lang="es-AR" b="1" dirty="0"/>
              <a:t>longitud de palabra</a:t>
            </a:r>
            <a:r>
              <a:rPr lang="es-AR" dirty="0"/>
              <a:t>.</a:t>
            </a:r>
          </a:p>
          <a:p>
            <a:pPr algn="just"/>
            <a:r>
              <a:rPr lang="es-AR" dirty="0"/>
              <a:t>Básicamente en el mercado actual un microprocesador puede procesar internamente grupos de 32 o 64 bits.</a:t>
            </a:r>
          </a:p>
          <a:p>
            <a:pPr algn="just"/>
            <a:r>
              <a:rPr lang="es-AR" dirty="0"/>
              <a:t>¡OJO! Muchas veces el aumento de la longitud de palabra no significa incremento en la velocidad de ejecución.</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Longitud  de palabra</a:t>
            </a:r>
          </a:p>
        </p:txBody>
      </p:sp>
    </p:spTree>
    <p:extLst>
      <p:ext uri="{BB962C8B-B14F-4D97-AF65-F5344CB8AC3E}">
        <p14:creationId xmlns:p14="http://schemas.microsoft.com/office/powerpoint/2010/main" val="2030322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2 Título"/>
          <p:cNvSpPr>
            <a:spLocks noGrp="1"/>
          </p:cNvSpPr>
          <p:nvPr>
            <p:ph type="title"/>
          </p:nvPr>
        </p:nvSpPr>
        <p:spPr>
          <a:xfrm>
            <a:off x="457200" y="106312"/>
            <a:ext cx="8229600" cy="1252728"/>
          </a:xfrm>
        </p:spPr>
        <p:txBody>
          <a:bodyPr>
            <a:normAutofit/>
          </a:bodyPr>
          <a:lstStyle/>
          <a:p>
            <a:r>
              <a:rPr lang="es-AR" dirty="0"/>
              <a:t>Microprocesadores</a:t>
            </a:r>
          </a:p>
        </p:txBody>
      </p:sp>
      <p:sp>
        <p:nvSpPr>
          <p:cNvPr id="5" name="1 Marcador de contenido"/>
          <p:cNvSpPr>
            <a:spLocks noGrp="1"/>
          </p:cNvSpPr>
          <p:nvPr>
            <p:ph idx="1"/>
          </p:nvPr>
        </p:nvSpPr>
        <p:spPr>
          <a:xfrm>
            <a:off x="872067" y="1996375"/>
            <a:ext cx="7408333" cy="4968553"/>
          </a:xfrm>
        </p:spPr>
        <p:txBody>
          <a:bodyPr>
            <a:normAutofit/>
          </a:bodyPr>
          <a:lstStyle/>
          <a:p>
            <a:pPr algn="just"/>
            <a:r>
              <a:rPr lang="es-AR" dirty="0"/>
              <a:t>Una dirección permite individualizar la zona de memoria principal que se va a leer o escribir. Estas líneas identificadas como </a:t>
            </a:r>
            <a:r>
              <a:rPr lang="es-AR" b="1" dirty="0"/>
              <a:t>bus de direcciones</a:t>
            </a:r>
            <a:r>
              <a:rPr lang="es-AR" dirty="0"/>
              <a:t> determinan el potencial de direccionamiento del </a:t>
            </a:r>
            <a:r>
              <a:rPr lang="el-GR" dirty="0"/>
              <a:t>μ</a:t>
            </a:r>
            <a:r>
              <a:rPr lang="es-AR" dirty="0"/>
              <a:t>P que significa “cuanta memoria como máximo podría visualizar el </a:t>
            </a:r>
            <a:r>
              <a:rPr lang="el-GR" dirty="0"/>
              <a:t>μ</a:t>
            </a:r>
            <a:r>
              <a:rPr lang="es-AR" dirty="0"/>
              <a:t>P”.</a:t>
            </a:r>
          </a:p>
          <a:p>
            <a:pPr algn="just"/>
            <a:r>
              <a:rPr lang="es-AR" dirty="0"/>
              <a:t>Una dirección de dos bits permite determinar 4 direcciones diferentes, 3 a 8, 4 a 16, por lo que se concluye que con n bits del bus de direcciones se obtiene un mapa de direcciones de 2</a:t>
            </a:r>
            <a:r>
              <a:rPr lang="es-AR" baseline="30000" dirty="0"/>
              <a:t>n</a:t>
            </a:r>
            <a:r>
              <a:rPr lang="es-AR" dirty="0"/>
              <a:t> combinaciones distintas o “direcciones” distintas </a:t>
            </a:r>
          </a:p>
          <a:p>
            <a:pPr algn="just"/>
            <a:r>
              <a:rPr lang="es-AR" dirty="0"/>
              <a:t>Si el </a:t>
            </a:r>
            <a:r>
              <a:rPr lang="el-GR" dirty="0"/>
              <a:t>μ</a:t>
            </a:r>
            <a:r>
              <a:rPr lang="es-AR" dirty="0"/>
              <a:t>P aumenta en una la cantidad de líneas, entonces </a:t>
            </a:r>
            <a:r>
              <a:rPr lang="es-AR" u="sng" dirty="0"/>
              <a:t>duplica</a:t>
            </a:r>
            <a:r>
              <a:rPr lang="es-AR" dirty="0"/>
              <a:t> su posible capacidad de direccionamiento.</a:t>
            </a:r>
          </a:p>
        </p:txBody>
      </p:sp>
      <p:sp>
        <p:nvSpPr>
          <p:cNvPr id="4" name="3 CuadroTexto"/>
          <p:cNvSpPr txBox="1"/>
          <p:nvPr/>
        </p:nvSpPr>
        <p:spPr>
          <a:xfrm>
            <a:off x="310620" y="1036744"/>
            <a:ext cx="8568952" cy="461665"/>
          </a:xfrm>
          <a:prstGeom prst="rect">
            <a:avLst/>
          </a:prstGeom>
          <a:noFill/>
        </p:spPr>
        <p:txBody>
          <a:bodyPr wrap="square" rtlCol="0">
            <a:spAutoFit/>
          </a:bodyPr>
          <a:lstStyle/>
          <a:p>
            <a:pPr algn="ctr"/>
            <a:r>
              <a:rPr lang="es-AR" sz="2400" dirty="0">
                <a:solidFill>
                  <a:schemeClr val="bg1"/>
                </a:solidFill>
              </a:rPr>
              <a:t>Capacidad de direccionamiento</a:t>
            </a:r>
          </a:p>
        </p:txBody>
      </p:sp>
    </p:spTree>
    <p:extLst>
      <p:ext uri="{BB962C8B-B14F-4D97-AF65-F5344CB8AC3E}">
        <p14:creationId xmlns:p14="http://schemas.microsoft.com/office/powerpoint/2010/main" val="25004434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22643</TotalTime>
  <Words>6292</Words>
  <Application>Microsoft Office PowerPoint</Application>
  <PresentationFormat>Presentación en pantalla (4:3)</PresentationFormat>
  <Paragraphs>345</Paragraphs>
  <Slides>47</Slides>
  <Notes>47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47</vt:i4>
      </vt:variant>
    </vt:vector>
  </HeadingPairs>
  <TitlesOfParts>
    <vt:vector size="53" baseType="lpstr">
      <vt:lpstr>Arial</vt:lpstr>
      <vt:lpstr>Calibri</vt:lpstr>
      <vt:lpstr>Century Gothic</vt:lpstr>
      <vt:lpstr>Symbol</vt:lpstr>
      <vt:lpstr>Wingdings 3</vt:lpstr>
      <vt:lpstr>Ion</vt:lpstr>
      <vt:lpstr>UNIDAD 5</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lpstr>Microprocesadores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ARQUITECTURA DE COMPUTADORAS</dc:title>
  <dc:creator>YO</dc:creator>
  <cp:lastModifiedBy>Nahuel Salazar</cp:lastModifiedBy>
  <cp:revision>182</cp:revision>
  <dcterms:modified xsi:type="dcterms:W3CDTF">2022-10-14T16:33:15Z</dcterms:modified>
</cp:coreProperties>
</file>

<file path=docProps/thumbnail.jpeg>
</file>